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90" r:id="rId2"/>
    <p:sldId id="828" r:id="rId3"/>
    <p:sldId id="1044" r:id="rId4"/>
    <p:sldId id="1043" r:id="rId5"/>
    <p:sldId id="1060" r:id="rId6"/>
    <p:sldId id="1054" r:id="rId7"/>
    <p:sldId id="869" r:id="rId8"/>
    <p:sldId id="1042" r:id="rId9"/>
    <p:sldId id="305" r:id="rId10"/>
    <p:sldId id="1045" r:id="rId11"/>
    <p:sldId id="1048" r:id="rId12"/>
    <p:sldId id="1049" r:id="rId13"/>
    <p:sldId id="1047" r:id="rId14"/>
    <p:sldId id="1050" r:id="rId15"/>
    <p:sldId id="258" r:id="rId16"/>
    <p:sldId id="300" r:id="rId17"/>
    <p:sldId id="301" r:id="rId18"/>
    <p:sldId id="294" r:id="rId19"/>
    <p:sldId id="273" r:id="rId20"/>
    <p:sldId id="297" r:id="rId21"/>
    <p:sldId id="275" r:id="rId22"/>
    <p:sldId id="298" r:id="rId23"/>
    <p:sldId id="1232" r:id="rId24"/>
    <p:sldId id="321" r:id="rId25"/>
    <p:sldId id="322" r:id="rId26"/>
    <p:sldId id="303" r:id="rId27"/>
    <p:sldId id="1052" r:id="rId28"/>
    <p:sldId id="1051" r:id="rId29"/>
    <p:sldId id="1055" r:id="rId30"/>
    <p:sldId id="1056" r:id="rId31"/>
    <p:sldId id="1057" r:id="rId32"/>
    <p:sldId id="1058" r:id="rId33"/>
    <p:sldId id="592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1D2C"/>
    <a:srgbClr val="25205E"/>
    <a:srgbClr val="26205E"/>
    <a:srgbClr val="071D49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14" autoAdjust="0"/>
    <p:restoredTop sz="94703"/>
  </p:normalViewPr>
  <p:slideViewPr>
    <p:cSldViewPr snapToGrid="0">
      <p:cViewPr varScale="1">
        <p:scale>
          <a:sx n="123" d="100"/>
          <a:sy n="123" d="100"/>
        </p:scale>
        <p:origin x="44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jcole/Documents/AIPL/Misc/Holstein%20Trends%20January%20202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'NM$'!$C$3:$C$4</c:f>
              <c:strCache>
                <c:ptCount val="2"/>
                <c:pt idx="0">
                  <c:v>Cow PTA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'NM$'!$A$5:$A$52</c:f>
              <c:numCache>
                <c:formatCode>General</c:formatCode>
                <c:ptCount val="48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  <c:pt idx="40">
                  <c:v>2015</c:v>
                </c:pt>
                <c:pt idx="41">
                  <c:v>2016</c:v>
                </c:pt>
                <c:pt idx="42">
                  <c:v>2017</c:v>
                </c:pt>
                <c:pt idx="43">
                  <c:v>2018</c:v>
                </c:pt>
                <c:pt idx="44">
                  <c:v>2019</c:v>
                </c:pt>
                <c:pt idx="45">
                  <c:v>2020</c:v>
                </c:pt>
                <c:pt idx="46">
                  <c:v>2021</c:v>
                </c:pt>
                <c:pt idx="47">
                  <c:v>2022</c:v>
                </c:pt>
              </c:numCache>
            </c:numRef>
          </c:cat>
          <c:val>
            <c:numRef>
              <c:f>'NM$'!$C$5:$C$52</c:f>
              <c:numCache>
                <c:formatCode>General</c:formatCode>
                <c:ptCount val="48"/>
                <c:pt idx="0">
                  <c:v>-999</c:v>
                </c:pt>
                <c:pt idx="1">
                  <c:v>-988</c:v>
                </c:pt>
                <c:pt idx="2">
                  <c:v>-971</c:v>
                </c:pt>
                <c:pt idx="3">
                  <c:v>-960</c:v>
                </c:pt>
                <c:pt idx="4">
                  <c:v>-945</c:v>
                </c:pt>
                <c:pt idx="5">
                  <c:v>-930</c:v>
                </c:pt>
                <c:pt idx="6">
                  <c:v>-907</c:v>
                </c:pt>
                <c:pt idx="7">
                  <c:v>-887</c:v>
                </c:pt>
                <c:pt idx="8">
                  <c:v>-863</c:v>
                </c:pt>
                <c:pt idx="9">
                  <c:v>-843</c:v>
                </c:pt>
                <c:pt idx="10">
                  <c:v>-818</c:v>
                </c:pt>
                <c:pt idx="11">
                  <c:v>-802</c:v>
                </c:pt>
                <c:pt idx="12">
                  <c:v>-782</c:v>
                </c:pt>
                <c:pt idx="13">
                  <c:v>-742</c:v>
                </c:pt>
                <c:pt idx="14">
                  <c:v>-710</c:v>
                </c:pt>
                <c:pt idx="15">
                  <c:v>-682</c:v>
                </c:pt>
                <c:pt idx="16">
                  <c:v>-656</c:v>
                </c:pt>
                <c:pt idx="17">
                  <c:v>-635</c:v>
                </c:pt>
                <c:pt idx="18">
                  <c:v>-613</c:v>
                </c:pt>
                <c:pt idx="19">
                  <c:v>-591</c:v>
                </c:pt>
                <c:pt idx="20">
                  <c:v>-567</c:v>
                </c:pt>
                <c:pt idx="21">
                  <c:v>-547</c:v>
                </c:pt>
                <c:pt idx="22">
                  <c:v>-520</c:v>
                </c:pt>
                <c:pt idx="23">
                  <c:v>-505</c:v>
                </c:pt>
                <c:pt idx="24">
                  <c:v>-482</c:v>
                </c:pt>
                <c:pt idx="25">
                  <c:v>-470</c:v>
                </c:pt>
                <c:pt idx="26">
                  <c:v>-447</c:v>
                </c:pt>
                <c:pt idx="27">
                  <c:v>-425</c:v>
                </c:pt>
                <c:pt idx="28">
                  <c:v>-409</c:v>
                </c:pt>
                <c:pt idx="29">
                  <c:v>-389</c:v>
                </c:pt>
                <c:pt idx="30">
                  <c:v>-369</c:v>
                </c:pt>
                <c:pt idx="31">
                  <c:v>-349</c:v>
                </c:pt>
                <c:pt idx="32">
                  <c:v>-323</c:v>
                </c:pt>
                <c:pt idx="33">
                  <c:v>-301</c:v>
                </c:pt>
                <c:pt idx="34">
                  <c:v>-275</c:v>
                </c:pt>
                <c:pt idx="35">
                  <c:v>-240</c:v>
                </c:pt>
                <c:pt idx="36">
                  <c:v>-210</c:v>
                </c:pt>
                <c:pt idx="37">
                  <c:v>-172</c:v>
                </c:pt>
                <c:pt idx="38">
                  <c:v>-124</c:v>
                </c:pt>
                <c:pt idx="39">
                  <c:v>-65</c:v>
                </c:pt>
                <c:pt idx="40">
                  <c:v>-3</c:v>
                </c:pt>
                <c:pt idx="41">
                  <c:v>61</c:v>
                </c:pt>
                <c:pt idx="42">
                  <c:v>145</c:v>
                </c:pt>
                <c:pt idx="43">
                  <c:v>218</c:v>
                </c:pt>
                <c:pt idx="44">
                  <c:v>306</c:v>
                </c:pt>
                <c:pt idx="45">
                  <c:v>392</c:v>
                </c:pt>
                <c:pt idx="46">
                  <c:v>465</c:v>
                </c:pt>
                <c:pt idx="47">
                  <c:v>545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74A-0348-9696-8AC785FCD04F}"/>
            </c:ext>
          </c:extLst>
        </c:ser>
        <c:ser>
          <c:idx val="1"/>
          <c:order val="1"/>
          <c:tx>
            <c:strRef>
              <c:f>'NM$'!$E$3:$E$4</c:f>
              <c:strCache>
                <c:ptCount val="2"/>
                <c:pt idx="0">
                  <c:v>Sire PTA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'NM$'!$A$5:$A$52</c:f>
              <c:numCache>
                <c:formatCode>General</c:formatCode>
                <c:ptCount val="48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  <c:pt idx="40">
                  <c:v>2015</c:v>
                </c:pt>
                <c:pt idx="41">
                  <c:v>2016</c:v>
                </c:pt>
                <c:pt idx="42">
                  <c:v>2017</c:v>
                </c:pt>
                <c:pt idx="43">
                  <c:v>2018</c:v>
                </c:pt>
                <c:pt idx="44">
                  <c:v>2019</c:v>
                </c:pt>
                <c:pt idx="45">
                  <c:v>2020</c:v>
                </c:pt>
                <c:pt idx="46">
                  <c:v>2021</c:v>
                </c:pt>
                <c:pt idx="47">
                  <c:v>2022</c:v>
                </c:pt>
              </c:numCache>
            </c:numRef>
          </c:cat>
          <c:val>
            <c:numRef>
              <c:f>'NM$'!$E$5:$E$52</c:f>
              <c:numCache>
                <c:formatCode>General</c:formatCode>
                <c:ptCount val="48"/>
                <c:pt idx="0">
                  <c:v>-965</c:v>
                </c:pt>
                <c:pt idx="1">
                  <c:v>-944</c:v>
                </c:pt>
                <c:pt idx="2">
                  <c:v>-918</c:v>
                </c:pt>
                <c:pt idx="3">
                  <c:v>-894</c:v>
                </c:pt>
                <c:pt idx="4">
                  <c:v>-866</c:v>
                </c:pt>
                <c:pt idx="5">
                  <c:v>-845</c:v>
                </c:pt>
                <c:pt idx="6">
                  <c:v>-817</c:v>
                </c:pt>
                <c:pt idx="7">
                  <c:v>-796</c:v>
                </c:pt>
                <c:pt idx="8">
                  <c:v>-771</c:v>
                </c:pt>
                <c:pt idx="9">
                  <c:v>-755</c:v>
                </c:pt>
                <c:pt idx="10">
                  <c:v>-731</c:v>
                </c:pt>
                <c:pt idx="11">
                  <c:v>-723</c:v>
                </c:pt>
                <c:pt idx="12">
                  <c:v>-707</c:v>
                </c:pt>
                <c:pt idx="13">
                  <c:v>-654</c:v>
                </c:pt>
                <c:pt idx="14">
                  <c:v>-613</c:v>
                </c:pt>
                <c:pt idx="15">
                  <c:v>-587</c:v>
                </c:pt>
                <c:pt idx="16">
                  <c:v>-563</c:v>
                </c:pt>
                <c:pt idx="17">
                  <c:v>-550</c:v>
                </c:pt>
                <c:pt idx="18">
                  <c:v>-534</c:v>
                </c:pt>
                <c:pt idx="19">
                  <c:v>-516</c:v>
                </c:pt>
                <c:pt idx="20">
                  <c:v>-494</c:v>
                </c:pt>
                <c:pt idx="21">
                  <c:v>-473</c:v>
                </c:pt>
                <c:pt idx="22">
                  <c:v>-443</c:v>
                </c:pt>
                <c:pt idx="23">
                  <c:v>-432</c:v>
                </c:pt>
                <c:pt idx="24">
                  <c:v>-409</c:v>
                </c:pt>
                <c:pt idx="25">
                  <c:v>-406</c:v>
                </c:pt>
                <c:pt idx="26">
                  <c:v>-382</c:v>
                </c:pt>
                <c:pt idx="27">
                  <c:v>-361</c:v>
                </c:pt>
                <c:pt idx="28">
                  <c:v>-346</c:v>
                </c:pt>
                <c:pt idx="29">
                  <c:v>-326</c:v>
                </c:pt>
                <c:pt idx="30">
                  <c:v>-302</c:v>
                </c:pt>
                <c:pt idx="31">
                  <c:v>-281</c:v>
                </c:pt>
                <c:pt idx="32">
                  <c:v>-252</c:v>
                </c:pt>
                <c:pt idx="33">
                  <c:v>-226</c:v>
                </c:pt>
                <c:pt idx="34">
                  <c:v>-195</c:v>
                </c:pt>
                <c:pt idx="35">
                  <c:v>-149</c:v>
                </c:pt>
                <c:pt idx="36">
                  <c:v>-113</c:v>
                </c:pt>
                <c:pt idx="37">
                  <c:v>-66</c:v>
                </c:pt>
                <c:pt idx="38">
                  <c:v>-2</c:v>
                </c:pt>
                <c:pt idx="39">
                  <c:v>84</c:v>
                </c:pt>
                <c:pt idx="40">
                  <c:v>164</c:v>
                </c:pt>
                <c:pt idx="41">
                  <c:v>242</c:v>
                </c:pt>
                <c:pt idx="42">
                  <c:v>342</c:v>
                </c:pt>
                <c:pt idx="43">
                  <c:v>432</c:v>
                </c:pt>
                <c:pt idx="44">
                  <c:v>533</c:v>
                </c:pt>
                <c:pt idx="45">
                  <c:v>639</c:v>
                </c:pt>
                <c:pt idx="46">
                  <c:v>712</c:v>
                </c:pt>
                <c:pt idx="47">
                  <c:v>780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74A-0348-9696-8AC785FCD0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87295808"/>
        <c:axId val="1587528511"/>
      </c:lineChart>
      <c:catAx>
        <c:axId val="8872958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i="0" baseline="0"/>
                  <a:t>Birth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7528511"/>
        <c:crossesAt val="-1200"/>
        <c:auto val="1"/>
        <c:lblAlgn val="ctr"/>
        <c:lblOffset val="100"/>
        <c:noMultiLvlLbl val="0"/>
      </c:catAx>
      <c:valAx>
        <c:axId val="15875285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i="0" baseline="0"/>
                  <a:t>Net merit (S)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729580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1E7CA9-4774-9E47-B43A-F8CFD05C2A4B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71029A-AF15-814C-8DDC-1532AF1464E1}">
      <dgm:prSet phldrT="[Text]"/>
      <dgm:spPr/>
      <dgm:t>
        <a:bodyPr/>
        <a:lstStyle/>
        <a:p>
          <a:r>
            <a:rPr lang="en-US" dirty="0"/>
            <a:t>UMN collaboration</a:t>
          </a:r>
        </a:p>
      </dgm:t>
    </dgm:pt>
    <dgm:pt modelId="{4535CBB1-3B96-0D4B-87DE-5C579FC9DB42}" type="parTrans" cxnId="{87B68A02-8677-AD49-B20F-03F28BD5036C}">
      <dgm:prSet/>
      <dgm:spPr/>
      <dgm:t>
        <a:bodyPr/>
        <a:lstStyle/>
        <a:p>
          <a:endParaRPr lang="en-US"/>
        </a:p>
      </dgm:t>
    </dgm:pt>
    <dgm:pt modelId="{02004172-B4AC-BC43-AC14-FBFECC683498}" type="sibTrans" cxnId="{87B68A02-8677-AD49-B20F-03F28BD5036C}">
      <dgm:prSet/>
      <dgm:spPr/>
      <dgm:t>
        <a:bodyPr/>
        <a:lstStyle/>
        <a:p>
          <a:endParaRPr lang="en-US"/>
        </a:p>
      </dgm:t>
    </dgm:pt>
    <dgm:pt modelId="{954189C0-E891-964F-8DB0-4939CDC045FD}">
      <dgm:prSet phldrT="[Text]"/>
      <dgm:spPr/>
      <dgm:t>
        <a:bodyPr/>
        <a:lstStyle/>
        <a:p>
          <a:r>
            <a:rPr lang="en-US" dirty="0"/>
            <a:t>DRPC lesion data</a:t>
          </a:r>
        </a:p>
      </dgm:t>
    </dgm:pt>
    <dgm:pt modelId="{0DF46390-951E-DE4F-BF4C-BBBE270C2CB4}" type="parTrans" cxnId="{FE9D56D7-47FD-A34E-B02B-7E3E282D2645}">
      <dgm:prSet/>
      <dgm:spPr/>
      <dgm:t>
        <a:bodyPr/>
        <a:lstStyle/>
        <a:p>
          <a:endParaRPr lang="en-US"/>
        </a:p>
      </dgm:t>
    </dgm:pt>
    <dgm:pt modelId="{6EE6C0BC-00EE-CB47-B535-F43ACE76B0B6}" type="sibTrans" cxnId="{FE9D56D7-47FD-A34E-B02B-7E3E282D2645}">
      <dgm:prSet/>
      <dgm:spPr/>
      <dgm:t>
        <a:bodyPr/>
        <a:lstStyle/>
        <a:p>
          <a:endParaRPr lang="en-US"/>
        </a:p>
      </dgm:t>
    </dgm:pt>
    <dgm:pt modelId="{11543CE4-7730-FF45-8571-CFF1500E7D77}">
      <dgm:prSet phldrT="[Text]"/>
      <dgm:spPr/>
      <dgm:t>
        <a:bodyPr/>
        <a:lstStyle/>
        <a:p>
          <a:r>
            <a:rPr lang="en-US" dirty="0"/>
            <a:t>CattleEye</a:t>
          </a:r>
        </a:p>
      </dgm:t>
    </dgm:pt>
    <dgm:pt modelId="{D6DCD18B-02C3-9846-A66A-EE1D190C6069}" type="parTrans" cxnId="{48B2CAA8-549D-A949-A031-4EAE3225349E}">
      <dgm:prSet/>
      <dgm:spPr/>
      <dgm:t>
        <a:bodyPr/>
        <a:lstStyle/>
        <a:p>
          <a:endParaRPr lang="en-US"/>
        </a:p>
      </dgm:t>
    </dgm:pt>
    <dgm:pt modelId="{E84E67F1-01E1-164D-A549-36C4912A4770}" type="sibTrans" cxnId="{48B2CAA8-549D-A949-A031-4EAE3225349E}">
      <dgm:prSet/>
      <dgm:spPr/>
      <dgm:t>
        <a:bodyPr/>
        <a:lstStyle/>
        <a:p>
          <a:endParaRPr lang="en-US"/>
        </a:p>
      </dgm:t>
    </dgm:pt>
    <dgm:pt modelId="{4BB2EAE9-549A-6641-AE52-AC43DD74F968}">
      <dgm:prSet/>
      <dgm:spPr/>
      <dgm:t>
        <a:bodyPr/>
        <a:lstStyle/>
        <a:p>
          <a:r>
            <a:rPr lang="en-US" dirty="0"/>
            <a:t>Producer-reported to NCD</a:t>
          </a:r>
        </a:p>
      </dgm:t>
    </dgm:pt>
    <dgm:pt modelId="{A05CEFB9-A39A-5D47-BDB4-ECC8B7BD9AB6}" type="parTrans" cxnId="{4C163235-1CF7-1846-A2DD-A0EE9AE6BB3C}">
      <dgm:prSet/>
      <dgm:spPr/>
      <dgm:t>
        <a:bodyPr/>
        <a:lstStyle/>
        <a:p>
          <a:endParaRPr lang="en-US"/>
        </a:p>
      </dgm:t>
    </dgm:pt>
    <dgm:pt modelId="{887AB3EE-A3DB-5448-B943-EC42318986E9}" type="sibTrans" cxnId="{4C163235-1CF7-1846-A2DD-A0EE9AE6BB3C}">
      <dgm:prSet/>
      <dgm:spPr/>
      <dgm:t>
        <a:bodyPr/>
        <a:lstStyle/>
        <a:p>
          <a:endParaRPr lang="en-US"/>
        </a:p>
      </dgm:t>
    </dgm:pt>
    <dgm:pt modelId="{8045F3B7-1996-B048-8348-FF5E08A68D6E}" type="pres">
      <dgm:prSet presAssocID="{3B1E7CA9-4774-9E47-B43A-F8CFD05C2A4B}" presName="compositeShape" presStyleCnt="0">
        <dgm:presLayoutVars>
          <dgm:chMax val="7"/>
          <dgm:dir/>
          <dgm:resizeHandles val="exact"/>
        </dgm:presLayoutVars>
      </dgm:prSet>
      <dgm:spPr/>
    </dgm:pt>
    <dgm:pt modelId="{87770453-9B66-2C43-BF81-D6BAE039165D}" type="pres">
      <dgm:prSet presAssocID="{D771029A-AF15-814C-8DDC-1532AF1464E1}" presName="circ1" presStyleLbl="vennNode1" presStyleIdx="0" presStyleCnt="4"/>
      <dgm:spPr/>
    </dgm:pt>
    <dgm:pt modelId="{C7EA7510-8ABF-B548-984B-7992C194B291}" type="pres">
      <dgm:prSet presAssocID="{D771029A-AF15-814C-8DDC-1532AF1464E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61E01CB-6BA0-8E4A-A139-758F2CBABF71}" type="pres">
      <dgm:prSet presAssocID="{4BB2EAE9-549A-6641-AE52-AC43DD74F968}" presName="circ2" presStyleLbl="vennNode1" presStyleIdx="1" presStyleCnt="4"/>
      <dgm:spPr/>
    </dgm:pt>
    <dgm:pt modelId="{54FC46DD-717D-C94F-B2B6-CCACA0A1C84E}" type="pres">
      <dgm:prSet presAssocID="{4BB2EAE9-549A-6641-AE52-AC43DD74F96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45C8990-1F3E-0942-AF6C-2BA505D558DE}" type="pres">
      <dgm:prSet presAssocID="{954189C0-E891-964F-8DB0-4939CDC045FD}" presName="circ3" presStyleLbl="vennNode1" presStyleIdx="2" presStyleCnt="4"/>
      <dgm:spPr/>
    </dgm:pt>
    <dgm:pt modelId="{7B3A4104-A7B2-0842-ACDA-8093BA1EF069}" type="pres">
      <dgm:prSet presAssocID="{954189C0-E891-964F-8DB0-4939CDC045F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5A92714-1989-9040-9625-17AD8232A2E9}" type="pres">
      <dgm:prSet presAssocID="{11543CE4-7730-FF45-8571-CFF1500E7D77}" presName="circ4" presStyleLbl="vennNode1" presStyleIdx="3" presStyleCnt="4"/>
      <dgm:spPr/>
    </dgm:pt>
    <dgm:pt modelId="{CBE25704-FC38-4440-BCA5-BE7FAD1DCC47}" type="pres">
      <dgm:prSet presAssocID="{11543CE4-7730-FF45-8571-CFF1500E7D77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87B68A02-8677-AD49-B20F-03F28BD5036C}" srcId="{3B1E7CA9-4774-9E47-B43A-F8CFD05C2A4B}" destId="{D771029A-AF15-814C-8DDC-1532AF1464E1}" srcOrd="0" destOrd="0" parTransId="{4535CBB1-3B96-0D4B-87DE-5C579FC9DB42}" sibTransId="{02004172-B4AC-BC43-AC14-FBFECC683498}"/>
    <dgm:cxn modelId="{50D69E02-F3FF-7648-B189-E534E9E5BBC3}" type="presOf" srcId="{4BB2EAE9-549A-6641-AE52-AC43DD74F968}" destId="{54FC46DD-717D-C94F-B2B6-CCACA0A1C84E}" srcOrd="1" destOrd="0" presId="urn:microsoft.com/office/officeart/2005/8/layout/venn1"/>
    <dgm:cxn modelId="{C5F8591E-E1D9-544C-B25F-CB889DE83A71}" type="presOf" srcId="{11543CE4-7730-FF45-8571-CFF1500E7D77}" destId="{CBE25704-FC38-4440-BCA5-BE7FAD1DCC47}" srcOrd="1" destOrd="0" presId="urn:microsoft.com/office/officeart/2005/8/layout/venn1"/>
    <dgm:cxn modelId="{71C8B131-37DB-544F-9E2C-6F1371204CE2}" type="presOf" srcId="{954189C0-E891-964F-8DB0-4939CDC045FD}" destId="{245C8990-1F3E-0942-AF6C-2BA505D558DE}" srcOrd="0" destOrd="0" presId="urn:microsoft.com/office/officeart/2005/8/layout/venn1"/>
    <dgm:cxn modelId="{4C163235-1CF7-1846-A2DD-A0EE9AE6BB3C}" srcId="{3B1E7CA9-4774-9E47-B43A-F8CFD05C2A4B}" destId="{4BB2EAE9-549A-6641-AE52-AC43DD74F968}" srcOrd="1" destOrd="0" parTransId="{A05CEFB9-A39A-5D47-BDB4-ECC8B7BD9AB6}" sibTransId="{887AB3EE-A3DB-5448-B943-EC42318986E9}"/>
    <dgm:cxn modelId="{A0427F4A-AEF0-934C-A879-F85AF63294DE}" type="presOf" srcId="{11543CE4-7730-FF45-8571-CFF1500E7D77}" destId="{A5A92714-1989-9040-9625-17AD8232A2E9}" srcOrd="0" destOrd="0" presId="urn:microsoft.com/office/officeart/2005/8/layout/venn1"/>
    <dgm:cxn modelId="{FF83529D-9596-D841-A8E5-403D24E18EF3}" type="presOf" srcId="{D771029A-AF15-814C-8DDC-1532AF1464E1}" destId="{C7EA7510-8ABF-B548-984B-7992C194B291}" srcOrd="1" destOrd="0" presId="urn:microsoft.com/office/officeart/2005/8/layout/venn1"/>
    <dgm:cxn modelId="{48B2CAA8-549D-A949-A031-4EAE3225349E}" srcId="{3B1E7CA9-4774-9E47-B43A-F8CFD05C2A4B}" destId="{11543CE4-7730-FF45-8571-CFF1500E7D77}" srcOrd="3" destOrd="0" parTransId="{D6DCD18B-02C3-9846-A66A-EE1D190C6069}" sibTransId="{E84E67F1-01E1-164D-A549-36C4912A4770}"/>
    <dgm:cxn modelId="{F32087C5-D8A7-6D4A-9A70-00CE30D8B14F}" type="presOf" srcId="{D771029A-AF15-814C-8DDC-1532AF1464E1}" destId="{87770453-9B66-2C43-BF81-D6BAE039165D}" srcOrd="0" destOrd="0" presId="urn:microsoft.com/office/officeart/2005/8/layout/venn1"/>
    <dgm:cxn modelId="{64FF93C9-C2C3-D443-8447-05272262B503}" type="presOf" srcId="{954189C0-E891-964F-8DB0-4939CDC045FD}" destId="{7B3A4104-A7B2-0842-ACDA-8093BA1EF069}" srcOrd="1" destOrd="0" presId="urn:microsoft.com/office/officeart/2005/8/layout/venn1"/>
    <dgm:cxn modelId="{D71983D2-C88F-3B4C-8730-21FCFEC9D4DB}" type="presOf" srcId="{4BB2EAE9-549A-6641-AE52-AC43DD74F968}" destId="{C61E01CB-6BA0-8E4A-A139-758F2CBABF71}" srcOrd="0" destOrd="0" presId="urn:microsoft.com/office/officeart/2005/8/layout/venn1"/>
    <dgm:cxn modelId="{FE9D56D7-47FD-A34E-B02B-7E3E282D2645}" srcId="{3B1E7CA9-4774-9E47-B43A-F8CFD05C2A4B}" destId="{954189C0-E891-964F-8DB0-4939CDC045FD}" srcOrd="2" destOrd="0" parTransId="{0DF46390-951E-DE4F-BF4C-BBBE270C2CB4}" sibTransId="{6EE6C0BC-00EE-CB47-B535-F43ACE76B0B6}"/>
    <dgm:cxn modelId="{9CDC1AFD-A0CE-F74D-8C08-8245BEE9D40C}" type="presOf" srcId="{3B1E7CA9-4774-9E47-B43A-F8CFD05C2A4B}" destId="{8045F3B7-1996-B048-8348-FF5E08A68D6E}" srcOrd="0" destOrd="0" presId="urn:microsoft.com/office/officeart/2005/8/layout/venn1"/>
    <dgm:cxn modelId="{EB0693B8-9845-7447-B393-6FFF2D78BBF2}" type="presParOf" srcId="{8045F3B7-1996-B048-8348-FF5E08A68D6E}" destId="{87770453-9B66-2C43-BF81-D6BAE039165D}" srcOrd="0" destOrd="0" presId="urn:microsoft.com/office/officeart/2005/8/layout/venn1"/>
    <dgm:cxn modelId="{B7AD42BB-8CDD-E049-9B8D-B7F547159E13}" type="presParOf" srcId="{8045F3B7-1996-B048-8348-FF5E08A68D6E}" destId="{C7EA7510-8ABF-B548-984B-7992C194B291}" srcOrd="1" destOrd="0" presId="urn:microsoft.com/office/officeart/2005/8/layout/venn1"/>
    <dgm:cxn modelId="{4644CA17-2E89-914E-8655-F2DDEC11199F}" type="presParOf" srcId="{8045F3B7-1996-B048-8348-FF5E08A68D6E}" destId="{C61E01CB-6BA0-8E4A-A139-758F2CBABF71}" srcOrd="2" destOrd="0" presId="urn:microsoft.com/office/officeart/2005/8/layout/venn1"/>
    <dgm:cxn modelId="{050AB124-44BA-6040-A0DB-7C501EED9AA1}" type="presParOf" srcId="{8045F3B7-1996-B048-8348-FF5E08A68D6E}" destId="{54FC46DD-717D-C94F-B2B6-CCACA0A1C84E}" srcOrd="3" destOrd="0" presId="urn:microsoft.com/office/officeart/2005/8/layout/venn1"/>
    <dgm:cxn modelId="{A866490A-1B2E-3844-9395-16F636CFA16A}" type="presParOf" srcId="{8045F3B7-1996-B048-8348-FF5E08A68D6E}" destId="{245C8990-1F3E-0942-AF6C-2BA505D558DE}" srcOrd="4" destOrd="0" presId="urn:microsoft.com/office/officeart/2005/8/layout/venn1"/>
    <dgm:cxn modelId="{226A68CD-A2D6-384E-BB6B-08DA51251264}" type="presParOf" srcId="{8045F3B7-1996-B048-8348-FF5E08A68D6E}" destId="{7B3A4104-A7B2-0842-ACDA-8093BA1EF069}" srcOrd="5" destOrd="0" presId="urn:microsoft.com/office/officeart/2005/8/layout/venn1"/>
    <dgm:cxn modelId="{10C70EAE-DFD8-C24F-AE8C-FBE7F2B28175}" type="presParOf" srcId="{8045F3B7-1996-B048-8348-FF5E08A68D6E}" destId="{A5A92714-1989-9040-9625-17AD8232A2E9}" srcOrd="6" destOrd="0" presId="urn:microsoft.com/office/officeart/2005/8/layout/venn1"/>
    <dgm:cxn modelId="{A2A5D4BC-53D6-F649-95DA-19B0A5A69C38}" type="presParOf" srcId="{8045F3B7-1996-B048-8348-FF5E08A68D6E}" destId="{CBE25704-FC38-4440-BCA5-BE7FAD1DCC47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770453-9B66-2C43-BF81-D6BAE039165D}">
      <dsp:nvSpPr>
        <dsp:cNvPr id="0" name=""/>
        <dsp:cNvSpPr/>
      </dsp:nvSpPr>
      <dsp:spPr>
        <a:xfrm>
          <a:off x="2652381" y="54130"/>
          <a:ext cx="2814771" cy="281477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UMN collaboration</a:t>
          </a:r>
        </a:p>
      </dsp:txBody>
      <dsp:txXfrm>
        <a:off x="2977162" y="433041"/>
        <a:ext cx="2165208" cy="893148"/>
      </dsp:txXfrm>
    </dsp:sp>
    <dsp:sp modelId="{C61E01CB-6BA0-8E4A-A139-758F2CBABF71}">
      <dsp:nvSpPr>
        <dsp:cNvPr id="0" name=""/>
        <dsp:cNvSpPr/>
      </dsp:nvSpPr>
      <dsp:spPr>
        <a:xfrm>
          <a:off x="3897376" y="1299125"/>
          <a:ext cx="2814771" cy="281477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Producer-reported to NCD</a:t>
          </a:r>
        </a:p>
      </dsp:txBody>
      <dsp:txXfrm>
        <a:off x="5413022" y="1623906"/>
        <a:ext cx="1082604" cy="2165208"/>
      </dsp:txXfrm>
    </dsp:sp>
    <dsp:sp modelId="{245C8990-1F3E-0942-AF6C-2BA505D558DE}">
      <dsp:nvSpPr>
        <dsp:cNvPr id="0" name=""/>
        <dsp:cNvSpPr/>
      </dsp:nvSpPr>
      <dsp:spPr>
        <a:xfrm>
          <a:off x="2652381" y="2544120"/>
          <a:ext cx="2814771" cy="281477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DRPC lesion data</a:t>
          </a:r>
        </a:p>
      </dsp:txBody>
      <dsp:txXfrm>
        <a:off x="2977162" y="4086831"/>
        <a:ext cx="2165208" cy="893148"/>
      </dsp:txXfrm>
    </dsp:sp>
    <dsp:sp modelId="{A5A92714-1989-9040-9625-17AD8232A2E9}">
      <dsp:nvSpPr>
        <dsp:cNvPr id="0" name=""/>
        <dsp:cNvSpPr/>
      </dsp:nvSpPr>
      <dsp:spPr>
        <a:xfrm>
          <a:off x="1407386" y="1299125"/>
          <a:ext cx="2814771" cy="281477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CattleEye</a:t>
          </a:r>
        </a:p>
      </dsp:txBody>
      <dsp:txXfrm>
        <a:off x="1623907" y="1623906"/>
        <a:ext cx="1082604" cy="21652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3FA4DEF-497B-0D5F-1EA1-CEB3A057B4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EC5FE6-0CEB-633D-A5A2-6236C5E7C6B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F3EC99-C6F1-4582-80D3-E6064247AD91}" type="datetimeFigureOut">
              <a:rPr lang="en-US" smtClean="0"/>
              <a:t>2/26/25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C07A17-CC9A-AE09-4335-8FD4D0295C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024AE7-8282-A805-9F46-C15F7CCE546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064F67-1010-4130-84DD-F7AB835A7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6405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D45288-93BD-49F7-B41B-1F43275315FF}" type="datetimeFigureOut">
              <a:rPr lang="en-US" smtClean="0"/>
              <a:t>2/26/25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BD96A0-3BDD-4D39-A26A-FF93A620B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9070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F7C56-861D-499D-8170-A7A5367EEB3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744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effc2bbf3c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effc2bbf3c_0_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from Ashley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BD96A0-3BDD-4D39-A26A-FF93A620BF4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76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from Ashley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BD96A0-3BDD-4D39-A26A-FF93A620BF4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464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Ashley’s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BD96A0-3BDD-4D39-A26A-FF93A620BF4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59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Ashley’s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F0B9B0-1A96-4D3C-93BA-58D87A696FC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049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E266E5-8B4A-33C0-5C07-07B7263462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76E97F-785E-5F4F-710E-3CB081BBFC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365ECD-B0B8-F65D-70CC-5FFD0641FF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Ashley’s slide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A3949B-7E03-4F35-A512-4B4A35F0AE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F0B9B0-1A96-4D3C-93BA-58D87A696FC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479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A4C0013-BD3C-5ED3-91AC-C8F15EB5D2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A3FE6E-1091-B257-D514-FC2B0D5EAA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7567" y="3283827"/>
            <a:ext cx="10536865" cy="1363108"/>
          </a:xfrm>
        </p:spPr>
        <p:txBody>
          <a:bodyPr anchor="ctr" anchorCtr="0">
            <a:normAutofit/>
          </a:bodyPr>
          <a:lstStyle>
            <a:lvl1pPr algn="ctr">
              <a:lnSpc>
                <a:spcPct val="90000"/>
              </a:lnSpc>
              <a:defRPr sz="6000" b="1">
                <a:solidFill>
                  <a:srgbClr val="26205E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086F85-6E23-2574-90F9-D53BABBD97E0}"/>
              </a:ext>
            </a:extLst>
          </p:cNvPr>
          <p:cNvSpPr/>
          <p:nvPr userDrawn="1"/>
        </p:nvSpPr>
        <p:spPr>
          <a:xfrm>
            <a:off x="4158491" y="930170"/>
            <a:ext cx="3793317" cy="1756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CC2468-9773-10C3-7E79-593CFD92E1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495529" y="1081373"/>
            <a:ext cx="3200942" cy="1405705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C67E9F8-C69D-2DF9-1BFA-63EEF90670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2734" y="63103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tint val="82000"/>
                  </a:schemeClr>
                </a:solidFill>
                <a:latin typeface="Garamond" panose="02020404030301010803" pitchFamily="18" charset="0"/>
              </a:defRPr>
            </a:lvl1pPr>
          </a:lstStyle>
          <a:p>
            <a:fld id="{E550F8CE-6223-4241-882D-8C053F6794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3042DC6-F96D-E1E8-8829-FA7511588EB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27566" y="5181743"/>
            <a:ext cx="10536865" cy="589162"/>
          </a:xfrm>
        </p:spPr>
        <p:txBody>
          <a:bodyPr anchor="b" anchorCtr="1">
            <a:noAutofit/>
          </a:bodyPr>
          <a:lstStyle>
            <a:lvl1pPr marL="0" indent="0" algn="ctr">
              <a:buFontTx/>
              <a:buNone/>
              <a:defRPr sz="40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457200" indent="0" algn="ctr">
              <a:buFontTx/>
              <a:buNone/>
              <a:defRPr sz="48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914400" indent="0" algn="ctr">
              <a:buFontTx/>
              <a:buNone/>
              <a:defRPr sz="48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371600" indent="0" algn="ctr">
              <a:buFontTx/>
              <a:buNone/>
              <a:defRPr sz="48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1828800" indent="0" algn="ctr">
              <a:buFontTx/>
              <a:buNone/>
              <a:defRPr sz="48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presenter name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14671F7-E8A8-5EC4-C8AD-29A13C6EEF3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27566" y="5726021"/>
            <a:ext cx="10536865" cy="534809"/>
          </a:xfrm>
        </p:spPr>
        <p:txBody>
          <a:bodyPr anchor="b" anchorCtr="1">
            <a:noAutofit/>
          </a:bodyPr>
          <a:lstStyle>
            <a:lvl1pPr marL="0" indent="0" algn="ctr">
              <a:buFontTx/>
              <a:buNone/>
              <a:defRPr sz="30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457200" indent="0" algn="ctr">
              <a:buFontTx/>
              <a:buNone/>
              <a:defRPr sz="48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914400" indent="0" algn="ctr">
              <a:buFontTx/>
              <a:buNone/>
              <a:defRPr sz="48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371600" indent="0" algn="ctr">
              <a:buFontTx/>
              <a:buNone/>
              <a:defRPr sz="48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1828800" indent="0" algn="ctr">
              <a:buFontTx/>
              <a:buNone/>
              <a:defRPr sz="48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Event   |   Date</a:t>
            </a:r>
          </a:p>
        </p:txBody>
      </p:sp>
    </p:spTree>
    <p:extLst>
      <p:ext uri="{BB962C8B-B14F-4D97-AF65-F5344CB8AC3E}">
        <p14:creationId xmlns:p14="http://schemas.microsoft.com/office/powerpoint/2010/main" val="3547759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2F3093-F908-DA8E-E1A1-1262E9459D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82292"/>
          <a:stretch/>
        </p:blipFill>
        <p:spPr>
          <a:xfrm>
            <a:off x="10061448" y="0"/>
            <a:ext cx="2130552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E9E688B-F046-28B9-F750-36FE66EAF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00" y="293482"/>
            <a:ext cx="9296400" cy="1561328"/>
          </a:xfrm>
        </p:spPr>
        <p:txBody>
          <a:bodyPr/>
          <a:lstStyle>
            <a:lvl1pPr>
              <a:defRPr b="1">
                <a:solidFill>
                  <a:srgbClr val="2620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281E7B4-5414-79CA-52C5-4AAE026D4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900" y="1854810"/>
            <a:ext cx="9296400" cy="4158252"/>
          </a:xfrm>
        </p:spPr>
        <p:txBody>
          <a:bodyPr/>
          <a:lstStyle>
            <a:lvl1pPr>
              <a:defRPr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EC41A3A-552F-93DD-FAE1-A74A39D7CAE0}"/>
              </a:ext>
            </a:extLst>
          </p:cNvPr>
          <p:cNvCxnSpPr>
            <a:cxnSpLocks/>
          </p:cNvCxnSpPr>
          <p:nvPr userDrawn="1"/>
        </p:nvCxnSpPr>
        <p:spPr>
          <a:xfrm flipH="1">
            <a:off x="1320800" y="376422"/>
            <a:ext cx="10871200" cy="0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47AA259D-3BC5-46DB-C583-AED0716327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2734" y="63103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  <a:latin typeface="Garamond" panose="02020404030301010803" pitchFamily="18" charset="0"/>
              </a:defRPr>
            </a:lvl1pPr>
          </a:lstStyle>
          <a:p>
            <a:fld id="{E550F8CE-6223-4241-882D-8C053F6794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874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2F3093-F908-DA8E-E1A1-1262E9459D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E2F6D87-4DA1-324F-1EF6-390F3A1C6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00" y="293482"/>
            <a:ext cx="10972800" cy="1561328"/>
          </a:xfrm>
        </p:spPr>
        <p:txBody>
          <a:bodyPr/>
          <a:lstStyle>
            <a:lvl1pPr>
              <a:defRPr b="1">
                <a:solidFill>
                  <a:srgbClr val="2620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4FFFDFD-DB7B-DCAB-138B-E5AF8CEE7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900" y="1854810"/>
            <a:ext cx="10972800" cy="4158252"/>
          </a:xfrm>
        </p:spPr>
        <p:txBody>
          <a:bodyPr/>
          <a:lstStyle>
            <a:lvl1pPr>
              <a:defRPr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Picture 12" descr="A logo with red and blue letters&#10;&#10;Description automatically generated">
            <a:extLst>
              <a:ext uri="{FF2B5EF4-FFF2-40B4-BE49-F238E27FC236}">
                <a16:creationId xmlns:a16="http://schemas.microsoft.com/office/drawing/2014/main" id="{BE0007E2-37FB-2A38-C239-9104B047A3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6066" y="6127774"/>
            <a:ext cx="1176731" cy="517388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D3D452D-1C50-733F-BC89-BC1B1DD81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2734" y="63103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accent5">
                    <a:lumMod val="10000"/>
                  </a:schemeClr>
                </a:solidFill>
                <a:latin typeface="Garamond" panose="02020404030301010803" pitchFamily="18" charset="0"/>
              </a:defRPr>
            </a:lvl1pPr>
          </a:lstStyle>
          <a:p>
            <a:fld id="{E550F8CE-6223-4241-882D-8C053F6794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337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NA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2F3093-F908-DA8E-E1A1-1262E9459D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EB2DC65-4BCC-316D-E208-B9948256BABD}"/>
              </a:ext>
            </a:extLst>
          </p:cNvPr>
          <p:cNvSpPr/>
          <p:nvPr userDrawn="1"/>
        </p:nvSpPr>
        <p:spPr>
          <a:xfrm>
            <a:off x="230587" y="6033306"/>
            <a:ext cx="1383527" cy="698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56B1E30-EB34-962D-AF5A-49AF80E639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2734" y="63103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  <a:latin typeface="Garamond" panose="02020404030301010803" pitchFamily="18" charset="0"/>
              </a:defRPr>
            </a:lvl1pPr>
          </a:lstStyle>
          <a:p>
            <a:fld id="{E550F8CE-6223-4241-882D-8C053F6794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3876DE7-D576-2946-431B-78078B2CA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00" y="293482"/>
            <a:ext cx="10972800" cy="156132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B6EC243-12E6-A69C-8600-7760688D6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900" y="1854810"/>
            <a:ext cx="10972800" cy="415825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>
              <a:buClr>
                <a:schemeClr val="accent1"/>
              </a:buClr>
              <a:defRPr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>
              <a:buClr>
                <a:schemeClr val="accent1"/>
              </a:buClr>
              <a:defRPr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>
              <a:buClr>
                <a:schemeClr val="accent1"/>
              </a:buClr>
              <a:defRPr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>
              <a:buClr>
                <a:schemeClr val="accent1"/>
              </a:buClr>
              <a:defRPr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A logo with red and blue letters&#10;&#10;Description automatically generated">
            <a:extLst>
              <a:ext uri="{FF2B5EF4-FFF2-40B4-BE49-F238E27FC236}">
                <a16:creationId xmlns:a16="http://schemas.microsoft.com/office/drawing/2014/main" id="{142CB21D-841F-FA3C-891B-B5DACA79D8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6066" y="6127774"/>
            <a:ext cx="1176731" cy="51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892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A4C0013-BD3C-5ED3-91AC-C8F15EB5D2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CBC66E6-68FB-5B0B-C4C4-928BA3A2435E}"/>
              </a:ext>
            </a:extLst>
          </p:cNvPr>
          <p:cNvSpPr/>
          <p:nvPr userDrawn="1"/>
        </p:nvSpPr>
        <p:spPr>
          <a:xfrm>
            <a:off x="3455581" y="2121195"/>
            <a:ext cx="5280837" cy="26156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C9903B0-B744-F1F7-4075-4E5D45171C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776531" y="2410397"/>
            <a:ext cx="4638937" cy="203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8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A4C0013-BD3C-5ED3-91AC-C8F15EB5D2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B7FFE65-E63E-891D-EAD0-AEC7F1636E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776531" y="2410397"/>
            <a:ext cx="4638937" cy="203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8065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A4C0013-BD3C-5ED3-91AC-C8F15EB5D2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A1928F5-41ED-78BF-9DBD-FC0CDA792B7F}"/>
              </a:ext>
            </a:extLst>
          </p:cNvPr>
          <p:cNvSpPr/>
          <p:nvPr userDrawn="1"/>
        </p:nvSpPr>
        <p:spPr>
          <a:xfrm>
            <a:off x="3455581" y="2121195"/>
            <a:ext cx="5280837" cy="26156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D27874-2018-EAC0-FF20-4174A7DBCB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776531" y="2410397"/>
            <a:ext cx="4638937" cy="203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399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0B6C659-EC79-25B4-AF09-4D7CA7DA3C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0" y="63103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accent5">
                    <a:lumMod val="10000"/>
                  </a:schemeClr>
                </a:solidFill>
                <a:latin typeface="Garamond" panose="02020404030301010803" pitchFamily="18" charset="0"/>
              </a:defRPr>
            </a:lvl1pPr>
          </a:lstStyle>
          <a:p>
            <a:fld id="{E550F8CE-6223-4241-882D-8C053F6794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2617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NO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308A291-49CC-3B2B-0B4C-D49D0A7E83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0" y="63103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accent5">
                    <a:lumMod val="10000"/>
                  </a:schemeClr>
                </a:solidFill>
                <a:latin typeface="Garamond" panose="02020404030301010803" pitchFamily="18" charset="0"/>
              </a:defRPr>
            </a:lvl1pPr>
          </a:lstStyle>
          <a:p>
            <a:fld id="{E550F8CE-6223-4241-882D-8C053F6794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11945F8-18EE-6839-C7FE-2F06D23104AA}"/>
              </a:ext>
            </a:extLst>
          </p:cNvPr>
          <p:cNvSpPr/>
          <p:nvPr userDrawn="1"/>
        </p:nvSpPr>
        <p:spPr>
          <a:xfrm>
            <a:off x="116958" y="5863744"/>
            <a:ext cx="1998921" cy="89313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217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IP-2017 Title and 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121920"/>
            <a:ext cx="11216640" cy="6397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680" y="1219200"/>
            <a:ext cx="5364480" cy="5120640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9840" y="1219200"/>
            <a:ext cx="5364480" cy="5120640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270296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IP-2017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AF454D47-2C65-6148-9ED4-591702E47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" y="2767584"/>
            <a:ext cx="11216640" cy="63976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76599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14E3A0-9CBB-8B14-85CA-584EF106A3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9A68959-5EC3-1879-2580-69D0E211E70D}"/>
              </a:ext>
            </a:extLst>
          </p:cNvPr>
          <p:cNvSpPr/>
          <p:nvPr userDrawn="1"/>
        </p:nvSpPr>
        <p:spPr>
          <a:xfrm>
            <a:off x="4158491" y="930170"/>
            <a:ext cx="3793317" cy="1756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A915BF-7786-15B8-1843-B6EE100804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495529" y="1081373"/>
            <a:ext cx="3200942" cy="1405705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4CE0082-00DA-A956-331F-9DFEA9A5C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2734" y="63103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tint val="82000"/>
                  </a:schemeClr>
                </a:solidFill>
                <a:latin typeface="Garamond" panose="02020404030301010803" pitchFamily="18" charset="0"/>
              </a:defRPr>
            </a:lvl1pPr>
          </a:lstStyle>
          <a:p>
            <a:fld id="{E550F8CE-6223-4241-882D-8C053F6794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68EF58B-04A6-69BE-51EA-7EB2C3BB2E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7567" y="3262561"/>
            <a:ext cx="10536865" cy="1363108"/>
          </a:xfrm>
        </p:spPr>
        <p:txBody>
          <a:bodyPr anchor="ctr" anchorCtr="0">
            <a:normAutofit/>
          </a:bodyPr>
          <a:lstStyle>
            <a:lvl1pPr algn="ctr">
              <a:lnSpc>
                <a:spcPct val="90000"/>
              </a:lnSpc>
              <a:defRPr sz="6000" b="1">
                <a:solidFill>
                  <a:srgbClr val="25205E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CFE8DAC-28B7-BAD8-AEC4-34D6E370789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27566" y="5160477"/>
            <a:ext cx="10536865" cy="589162"/>
          </a:xfrm>
        </p:spPr>
        <p:txBody>
          <a:bodyPr anchor="b" anchorCtr="1">
            <a:noAutofit/>
          </a:bodyPr>
          <a:lstStyle>
            <a:lvl1pPr marL="0" indent="0" algn="ctr">
              <a:buFontTx/>
              <a:buNone/>
              <a:defRPr sz="40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457200" indent="0" algn="ctr">
              <a:buFontTx/>
              <a:buNone/>
              <a:defRPr sz="48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914400" indent="0" algn="ctr">
              <a:buFontTx/>
              <a:buNone/>
              <a:defRPr sz="48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371600" indent="0" algn="ctr">
              <a:buFontTx/>
              <a:buNone/>
              <a:defRPr sz="48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1828800" indent="0" algn="ctr">
              <a:buFontTx/>
              <a:buNone/>
              <a:defRPr sz="48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presenter name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DA6CC9C-CE37-07DD-7662-C0891B82E41D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27566" y="5747287"/>
            <a:ext cx="10536865" cy="534809"/>
          </a:xfrm>
        </p:spPr>
        <p:txBody>
          <a:bodyPr anchor="b" anchorCtr="1">
            <a:noAutofit/>
          </a:bodyPr>
          <a:lstStyle>
            <a:lvl1pPr marL="0" indent="0" algn="ctr">
              <a:buFontTx/>
              <a:buNone/>
              <a:defRPr sz="30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457200" indent="0" algn="ctr">
              <a:buFontTx/>
              <a:buNone/>
              <a:defRPr sz="48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914400" indent="0" algn="ctr">
              <a:buFontTx/>
              <a:buNone/>
              <a:defRPr sz="48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371600" indent="0" algn="ctr">
              <a:buFontTx/>
              <a:buNone/>
              <a:defRPr sz="48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1828800" indent="0" algn="ctr">
              <a:buFontTx/>
              <a:buNone/>
              <a:defRPr sz="48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Event   |   Date</a:t>
            </a:r>
          </a:p>
        </p:txBody>
      </p:sp>
    </p:spTree>
    <p:extLst>
      <p:ext uri="{BB962C8B-B14F-4D97-AF65-F5344CB8AC3E}">
        <p14:creationId xmlns:p14="http://schemas.microsoft.com/office/powerpoint/2010/main" val="17283247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IP-2017 Title an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71752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IP-2017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121920"/>
            <a:ext cx="11216640" cy="6397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680" y="1341120"/>
            <a:ext cx="11216640" cy="4876800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044612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AIP-2017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121920"/>
            <a:ext cx="11216640" cy="6397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680" y="1341120"/>
            <a:ext cx="11216640" cy="4876800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672780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IP-2017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121920"/>
            <a:ext cx="11216640" cy="6397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680" y="1341120"/>
            <a:ext cx="11216640" cy="4876800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939370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AIP-2017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121920"/>
            <a:ext cx="11216640" cy="6397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680" y="1341120"/>
            <a:ext cx="11216640" cy="4876800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79896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AIP-2017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121920"/>
            <a:ext cx="11216640" cy="6397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680" y="1341120"/>
            <a:ext cx="11216640" cy="4876800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128574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486" y="182564"/>
            <a:ext cx="10968567" cy="5492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7486" y="1233488"/>
            <a:ext cx="10968567" cy="192405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558537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AIP-2017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121920"/>
            <a:ext cx="11216640" cy="6397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680" y="1341120"/>
            <a:ext cx="11216640" cy="4876800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01098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AIP-2017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121920"/>
            <a:ext cx="11216640" cy="6397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680" y="1341120"/>
            <a:ext cx="11216640" cy="4876800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727904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AIP-2017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121920"/>
            <a:ext cx="11216640" cy="6397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680" y="1341120"/>
            <a:ext cx="11216640" cy="4876800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87750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FF1D89-1FD1-217B-901D-3A1130AFB1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7986"/>
          <a:stretch/>
        </p:blipFill>
        <p:spPr>
          <a:xfrm>
            <a:off x="-2" y="547688"/>
            <a:ext cx="12192001" cy="63103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A3FE6E-1091-B257-D514-FC2B0D5EAA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6715" y="2190896"/>
            <a:ext cx="10536865" cy="2399191"/>
          </a:xfrm>
          <a:ln>
            <a:noFill/>
          </a:ln>
        </p:spPr>
        <p:txBody>
          <a:bodyPr anchor="ctr" anchorCtr="0">
            <a:normAutofit/>
          </a:bodyPr>
          <a:lstStyle>
            <a:lvl1pPr algn="ctr">
              <a:lnSpc>
                <a:spcPct val="90000"/>
              </a:lnSpc>
              <a:defRPr sz="6000" b="1">
                <a:solidFill>
                  <a:srgbClr val="25205E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CC2468-9773-10C3-7E79-593CFD92E1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762271" y="651605"/>
            <a:ext cx="2585755" cy="1135543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C67E9F8-C69D-2DF9-1BFA-63EEF90670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2734" y="63103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tint val="82000"/>
                  </a:schemeClr>
                </a:solidFill>
                <a:latin typeface="Garamond" panose="02020404030301010803" pitchFamily="18" charset="0"/>
              </a:defRPr>
            </a:lvl1pPr>
          </a:lstStyle>
          <a:p>
            <a:fld id="{E550F8CE-6223-4241-882D-8C053F6794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3042DC6-F96D-E1E8-8829-FA7511588EB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86714" y="4890970"/>
            <a:ext cx="10536865" cy="589162"/>
          </a:xfrm>
        </p:spPr>
        <p:txBody>
          <a:bodyPr anchor="b" anchorCtr="1">
            <a:noAutofit/>
          </a:bodyPr>
          <a:lstStyle>
            <a:lvl1pPr marL="0" indent="0" algn="ctr">
              <a:buFontTx/>
              <a:buNone/>
              <a:defRPr sz="40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457200" indent="0" algn="ctr">
              <a:buFontTx/>
              <a:buNone/>
              <a:defRPr sz="48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914400" indent="0" algn="ctr">
              <a:buFontTx/>
              <a:buNone/>
              <a:defRPr sz="48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371600" indent="0" algn="ctr">
              <a:buFontTx/>
              <a:buNone/>
              <a:defRPr sz="48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1828800" indent="0" algn="ctr">
              <a:buFontTx/>
              <a:buNone/>
              <a:defRPr sz="48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presenter name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14671F7-E8A8-5EC4-C8AD-29A13C6EEF3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86713" y="5433368"/>
            <a:ext cx="10536865" cy="534809"/>
          </a:xfrm>
        </p:spPr>
        <p:txBody>
          <a:bodyPr anchor="b" anchorCtr="1">
            <a:noAutofit/>
          </a:bodyPr>
          <a:lstStyle>
            <a:lvl1pPr marL="0" indent="0" algn="ctr">
              <a:buFontTx/>
              <a:buNone/>
              <a:defRPr sz="30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457200" indent="0" algn="ctr">
              <a:buFontTx/>
              <a:buNone/>
              <a:defRPr sz="48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914400" indent="0" algn="ctr">
              <a:buFontTx/>
              <a:buNone/>
              <a:defRPr sz="48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371600" indent="0" algn="ctr">
              <a:buFontTx/>
              <a:buNone/>
              <a:defRPr sz="48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1828800" indent="0" algn="ctr">
              <a:buFontTx/>
              <a:buNone/>
              <a:defRPr sz="48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Event   |   Date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69F87A-BDBF-5336-C899-42E3D5A697D2}"/>
              </a:ext>
            </a:extLst>
          </p:cNvPr>
          <p:cNvCxnSpPr>
            <a:cxnSpLocks/>
          </p:cNvCxnSpPr>
          <p:nvPr userDrawn="1"/>
        </p:nvCxnSpPr>
        <p:spPr>
          <a:xfrm>
            <a:off x="7940298" y="1215655"/>
            <a:ext cx="3383280" cy="0"/>
          </a:xfrm>
          <a:prstGeom prst="line">
            <a:avLst/>
          </a:prstGeom>
          <a:ln w="762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3071363-B30F-E023-D58B-DFEC927B3BBE}"/>
              </a:ext>
            </a:extLst>
          </p:cNvPr>
          <p:cNvCxnSpPr>
            <a:cxnSpLocks/>
          </p:cNvCxnSpPr>
          <p:nvPr userDrawn="1"/>
        </p:nvCxnSpPr>
        <p:spPr>
          <a:xfrm>
            <a:off x="775211" y="1215655"/>
            <a:ext cx="3383280" cy="0"/>
          </a:xfrm>
          <a:prstGeom prst="line">
            <a:avLst/>
          </a:prstGeom>
          <a:ln w="762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7628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AIP-2017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121920"/>
            <a:ext cx="11216640" cy="6397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680" y="1341120"/>
            <a:ext cx="11216640" cy="4876800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06893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AIP-2017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121920"/>
            <a:ext cx="11216640" cy="6397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680" y="1341120"/>
            <a:ext cx="11216640" cy="4876800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587431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399">
                <a:solidFill>
                  <a:schemeClr val="accent6"/>
                </a:solidFill>
              </a:defRPr>
            </a:lvl1pPr>
          </a:lstStyle>
          <a:p>
            <a:fld id="{A4E23D8D-D0D1-46A4-9136-B4366E746A6D}" type="datetimeFigureOut">
              <a:rPr lang="en-US" smtClean="0"/>
              <a:t>2/26/25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399">
                <a:solidFill>
                  <a:schemeClr val="accent6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7559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399">
                <a:solidFill>
                  <a:schemeClr val="accent6"/>
                </a:solidFill>
              </a:defRPr>
            </a:lvl1pPr>
          </a:lstStyle>
          <a:p>
            <a:fld id="{A4E23D8D-D0D1-46A4-9136-B4366E746A6D}" type="datetimeFigureOut">
              <a:rPr lang="en-US" smtClean="0"/>
              <a:t>2/26/25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399">
                <a:solidFill>
                  <a:schemeClr val="accent6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1915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>
            <a:spLocks noGrp="1"/>
          </p:cNvSpPr>
          <p:nvPr>
            <p:ph type="title"/>
          </p:nvPr>
        </p:nvSpPr>
        <p:spPr>
          <a:xfrm>
            <a:off x="609838" y="115878"/>
            <a:ext cx="10977091" cy="133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00" tIns="108800" rIns="108800" bIns="1088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11273676" y="5993818"/>
            <a:ext cx="313253" cy="866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00" tIns="108800" rIns="108800" bIns="1088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Quattrocento Sans"/>
              <a:buNone/>
              <a:defRPr sz="14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Quattrocento Sans"/>
              <a:buNone/>
              <a:defRPr sz="14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Quattrocento Sans"/>
              <a:buNone/>
              <a:defRPr sz="14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Quattrocento Sans"/>
              <a:buNone/>
              <a:defRPr sz="14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Quattrocento Sans"/>
              <a:buNone/>
              <a:defRPr sz="14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Quattrocento Sans"/>
              <a:buNone/>
              <a:defRPr sz="14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Quattrocento Sans"/>
              <a:buNone/>
              <a:defRPr sz="14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Quattrocento Sans"/>
              <a:buNone/>
              <a:defRPr sz="14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Quattrocento Sans"/>
              <a:buNone/>
              <a:defRPr sz="14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5506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8" name="Shape 2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1918143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6" name="Shape 56"/>
          <p:cNvSpPr>
            <a:spLocks noGrp="1"/>
          </p:cNvSpPr>
          <p:nvPr>
            <p:ph type="body" sz="quarter" idx="1"/>
          </p:nvPr>
        </p:nvSpPr>
        <p:spPr>
          <a:xfrm>
            <a:off x="609838" y="1535112"/>
            <a:ext cx="5389025" cy="63976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FontTx/>
              <a:buNone/>
              <a:defRPr sz="2500" b="1"/>
            </a:lvl1pPr>
            <a:lvl2pPr marL="0" indent="544045">
              <a:buClrTx/>
              <a:buSzTx/>
              <a:buFontTx/>
              <a:buNone/>
              <a:defRPr sz="2500" b="1"/>
            </a:lvl2pPr>
            <a:lvl3pPr marL="0" indent="1088090">
              <a:buClrTx/>
              <a:buSzTx/>
              <a:buFontTx/>
              <a:buNone/>
              <a:defRPr sz="2500" b="1"/>
            </a:lvl3pPr>
            <a:lvl4pPr marL="0" indent="1632135">
              <a:buClrTx/>
              <a:buSzTx/>
              <a:buFontTx/>
              <a:buNone/>
              <a:defRPr sz="2500" b="1"/>
            </a:lvl4pPr>
            <a:lvl5pPr marL="0" indent="2176181">
              <a:buClrTx/>
              <a:buSzTx/>
              <a:buFontTx/>
              <a:buNone/>
              <a:defRPr sz="2500"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7" name="Shape 57"/>
          <p:cNvSpPr>
            <a:spLocks noGrp="1"/>
          </p:cNvSpPr>
          <p:nvPr>
            <p:ph type="body" sz="quarter" idx="13"/>
          </p:nvPr>
        </p:nvSpPr>
        <p:spPr>
          <a:xfrm>
            <a:off x="6195789" y="1535112"/>
            <a:ext cx="5391141" cy="639763"/>
          </a:xfrm>
          <a:prstGeom prst="rect">
            <a:avLst/>
          </a:prstGeom>
        </p:spPr>
        <p:txBody>
          <a:bodyPr anchor="b"/>
          <a:lstStyle/>
          <a:p>
            <a:pPr marL="0" lvl="0" indent="0">
              <a:buClrTx/>
              <a:buSzTx/>
              <a:buFontTx/>
              <a:buNone/>
              <a:defRPr sz="5000" b="1"/>
            </a:pPr>
            <a:r>
              <a:rPr lang="en-US"/>
              <a:t>Click to edit Master text styles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675561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340EC-ADB1-D072-D11C-4684E4B635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2093" y="1509823"/>
            <a:ext cx="6177514" cy="2679404"/>
          </a:xfrm>
        </p:spPr>
        <p:txBody>
          <a:bodyPr anchor="b" anchorCtr="0">
            <a:noAutofit/>
          </a:bodyPr>
          <a:lstStyle>
            <a:lvl1pPr>
              <a:defRPr sz="6000" b="1">
                <a:solidFill>
                  <a:srgbClr val="071D49"/>
                </a:solidFill>
                <a:latin typeface="+mj-lt"/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DA6B5D-88FD-35D7-F941-024EB6FB0E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0F8CE-6223-4241-882D-8C053F6794F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78AA67-DC29-18E2-11F6-2E23C82554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57442"/>
          <a:stretch/>
        </p:blipFill>
        <p:spPr>
          <a:xfrm>
            <a:off x="0" y="0"/>
            <a:ext cx="5188688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4CD2E7C-3333-7E5A-4405-B10D9C2E6CBE}"/>
              </a:ext>
            </a:extLst>
          </p:cNvPr>
          <p:cNvSpPr/>
          <p:nvPr userDrawn="1"/>
        </p:nvSpPr>
        <p:spPr>
          <a:xfrm>
            <a:off x="531628" y="5465135"/>
            <a:ext cx="11334306" cy="69111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logo with red and blue letters&#10;&#10;Description automatically generated">
            <a:extLst>
              <a:ext uri="{FF2B5EF4-FFF2-40B4-BE49-F238E27FC236}">
                <a16:creationId xmlns:a16="http://schemas.microsoft.com/office/drawing/2014/main" id="{25838076-45C1-5E90-79E8-BC0F0CDFD6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6942" y="5557246"/>
            <a:ext cx="1177028" cy="51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106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5ECAAEE-6DD6-72AD-FA69-5EE5CE9B2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900" y="1854810"/>
            <a:ext cx="10972800" cy="4158252"/>
          </a:xfrm>
        </p:spPr>
        <p:txBody>
          <a:bodyPr/>
          <a:lstStyle>
            <a:lvl1pPr>
              <a:defRPr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1D84493-AF4D-6F59-216E-B59A60C32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00" y="293482"/>
            <a:ext cx="10972800" cy="1561328"/>
          </a:xfrm>
        </p:spPr>
        <p:txBody>
          <a:bodyPr/>
          <a:lstStyle>
            <a:lvl1pPr>
              <a:defRPr b="1">
                <a:solidFill>
                  <a:srgbClr val="2620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AD9E4D2-3BA9-1A1C-DFBD-E2B4EA4D3C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2734" y="63103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tint val="82000"/>
                  </a:schemeClr>
                </a:solidFill>
                <a:latin typeface="Garamond" panose="02020404030301010803" pitchFamily="18" charset="0"/>
              </a:defRPr>
            </a:lvl1pPr>
          </a:lstStyle>
          <a:p>
            <a:fld id="{E550F8CE-6223-4241-882D-8C053F6794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182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1503B47-5A77-F7E4-FFC6-56AC5FD0BB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89326"/>
          <a:stretch/>
        </p:blipFill>
        <p:spPr>
          <a:xfrm>
            <a:off x="786" y="6125633"/>
            <a:ext cx="12191213" cy="73192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5CE094E-62AC-D00C-B63C-FC4E0403142A}"/>
              </a:ext>
            </a:extLst>
          </p:cNvPr>
          <p:cNvGrpSpPr/>
          <p:nvPr userDrawn="1"/>
        </p:nvGrpSpPr>
        <p:grpSpPr>
          <a:xfrm>
            <a:off x="0" y="6181725"/>
            <a:ext cx="1343025" cy="698500"/>
            <a:chOff x="0" y="-12184"/>
            <a:chExt cx="1343025" cy="6985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5FE711E-A156-0501-6322-F8856F139C66}"/>
                </a:ext>
              </a:extLst>
            </p:cNvPr>
            <p:cNvSpPr/>
            <p:nvPr userDrawn="1"/>
          </p:nvSpPr>
          <p:spPr>
            <a:xfrm>
              <a:off x="0" y="-12184"/>
              <a:ext cx="1343025" cy="698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72B1EE4-BE00-0236-D7DA-DB3C1D56D3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rcRect/>
            <a:stretch/>
          </p:blipFill>
          <p:spPr>
            <a:xfrm>
              <a:off x="190327" y="104302"/>
              <a:ext cx="962370" cy="422628"/>
            </a:xfrm>
            <a:prstGeom prst="rect">
              <a:avLst/>
            </a:prstGeom>
          </p:spPr>
        </p:pic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7AC7291C-6330-48C4-FFCE-089685287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00" y="293482"/>
            <a:ext cx="10972800" cy="1561328"/>
          </a:xfrm>
        </p:spPr>
        <p:txBody>
          <a:bodyPr/>
          <a:lstStyle>
            <a:lvl1pPr>
              <a:defRPr b="1">
                <a:solidFill>
                  <a:srgbClr val="2620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B8F4340-CFED-9A3E-E0E8-46652C7ACD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900" y="1854810"/>
            <a:ext cx="10972800" cy="4158252"/>
          </a:xfrm>
        </p:spPr>
        <p:txBody>
          <a:bodyPr/>
          <a:lstStyle>
            <a:lvl1pPr>
              <a:defRPr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82D7192D-73B6-5EA7-C153-A462135ACE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2734" y="63103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  <a:latin typeface="Garamond" panose="02020404030301010803" pitchFamily="18" charset="0"/>
              </a:defRPr>
            </a:lvl1pPr>
          </a:lstStyle>
          <a:p>
            <a:fld id="{E550F8CE-6223-4241-882D-8C053F6794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469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01A0017-6C1D-DD93-9427-53250AD745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89275"/>
          <a:stretch/>
        </p:blipFill>
        <p:spPr>
          <a:xfrm>
            <a:off x="786" y="6122079"/>
            <a:ext cx="12191212" cy="73547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86B950B-FC3F-F059-0854-25ABE9FDBC60}"/>
              </a:ext>
            </a:extLst>
          </p:cNvPr>
          <p:cNvGrpSpPr/>
          <p:nvPr userDrawn="1"/>
        </p:nvGrpSpPr>
        <p:grpSpPr>
          <a:xfrm>
            <a:off x="0" y="6181725"/>
            <a:ext cx="1343025" cy="698500"/>
            <a:chOff x="0" y="-12184"/>
            <a:chExt cx="1343025" cy="6985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3A43FE9-8759-EC3F-1B5E-80C390BAFAF3}"/>
                </a:ext>
              </a:extLst>
            </p:cNvPr>
            <p:cNvSpPr/>
            <p:nvPr userDrawn="1"/>
          </p:nvSpPr>
          <p:spPr>
            <a:xfrm>
              <a:off x="0" y="-12184"/>
              <a:ext cx="1343025" cy="698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A1512A9-4FBC-1F29-AF87-4413F6A4E0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rcRect/>
            <a:stretch/>
          </p:blipFill>
          <p:spPr>
            <a:xfrm>
              <a:off x="190327" y="104302"/>
              <a:ext cx="962370" cy="422628"/>
            </a:xfrm>
            <a:prstGeom prst="rect">
              <a:avLst/>
            </a:prstGeom>
          </p:spPr>
        </p:pic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35EBB46A-FE63-13A6-C067-6F1A05219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00" y="293482"/>
            <a:ext cx="10972800" cy="1561328"/>
          </a:xfrm>
        </p:spPr>
        <p:txBody>
          <a:bodyPr/>
          <a:lstStyle>
            <a:lvl1pPr>
              <a:defRPr b="1">
                <a:solidFill>
                  <a:srgbClr val="2620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9A5B378-E4C0-2069-0232-7B3F7B14A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900" y="1854810"/>
            <a:ext cx="10972800" cy="4158252"/>
          </a:xfrm>
        </p:spPr>
        <p:txBody>
          <a:bodyPr/>
          <a:lstStyle>
            <a:lvl1pPr>
              <a:defRPr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3425241-CDB5-2F2B-2B2F-32C0FB3CF3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2734" y="63103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  <a:latin typeface="Garamond" panose="02020404030301010803" pitchFamily="18" charset="0"/>
              </a:defRPr>
            </a:lvl1pPr>
          </a:lstStyle>
          <a:p>
            <a:fld id="{E550F8CE-6223-4241-882D-8C053F6794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98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CB76725-0B78-3333-AAA7-3F1D8967B4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86" y="0"/>
            <a:ext cx="12191212" cy="685755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99D540C-CBC4-AFF1-9FF4-ED18C9AEDC66}"/>
              </a:ext>
            </a:extLst>
          </p:cNvPr>
          <p:cNvGrpSpPr/>
          <p:nvPr userDrawn="1"/>
        </p:nvGrpSpPr>
        <p:grpSpPr>
          <a:xfrm>
            <a:off x="0" y="6181725"/>
            <a:ext cx="1343025" cy="698500"/>
            <a:chOff x="0" y="-12184"/>
            <a:chExt cx="1343025" cy="6985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B9198AB-FE4D-2B93-CB2D-0068E9523474}"/>
                </a:ext>
              </a:extLst>
            </p:cNvPr>
            <p:cNvSpPr/>
            <p:nvPr userDrawn="1"/>
          </p:nvSpPr>
          <p:spPr>
            <a:xfrm>
              <a:off x="0" y="-12184"/>
              <a:ext cx="1343025" cy="698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8D4DD22-65A0-B11D-4AC1-0D44CF1E8F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rcRect/>
            <a:stretch/>
          </p:blipFill>
          <p:spPr>
            <a:xfrm>
              <a:off x="190327" y="104302"/>
              <a:ext cx="962370" cy="422628"/>
            </a:xfrm>
            <a:prstGeom prst="rect">
              <a:avLst/>
            </a:prstGeom>
          </p:spPr>
        </p:pic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BD4929B7-C6B3-071A-617B-7416AD0C1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00" y="293482"/>
            <a:ext cx="10972800" cy="1561328"/>
          </a:xfrm>
        </p:spPr>
        <p:txBody>
          <a:bodyPr/>
          <a:lstStyle>
            <a:lvl1pPr>
              <a:defRPr b="1">
                <a:solidFill>
                  <a:srgbClr val="2620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1FE838E-3BDD-3741-BA19-D3CF32E30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900" y="1854810"/>
            <a:ext cx="10972800" cy="4158252"/>
          </a:xfrm>
        </p:spPr>
        <p:txBody>
          <a:bodyPr/>
          <a:lstStyle>
            <a:lvl1pPr>
              <a:defRPr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00065E2B-6C7C-ECD3-BC6A-2D96A88D24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2734" y="63103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  <a:latin typeface="Garamond" panose="02020404030301010803" pitchFamily="18" charset="0"/>
              </a:defRPr>
            </a:lvl1pPr>
          </a:lstStyle>
          <a:p>
            <a:fld id="{E550F8CE-6223-4241-882D-8C053F6794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922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2F3093-F908-DA8E-E1A1-1262E9459D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82500"/>
          <a:stretch/>
        </p:blipFill>
        <p:spPr>
          <a:xfrm>
            <a:off x="10058400" y="0"/>
            <a:ext cx="21336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23044AD-7914-F595-9CF2-95CDF6DAB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00" y="293482"/>
            <a:ext cx="9296400" cy="1561328"/>
          </a:xfrm>
        </p:spPr>
        <p:txBody>
          <a:bodyPr/>
          <a:lstStyle>
            <a:lvl1pPr>
              <a:defRPr b="1">
                <a:solidFill>
                  <a:srgbClr val="2620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A11EC6C-7C4E-AB87-2C78-D09076A06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900" y="1854810"/>
            <a:ext cx="9296400" cy="4158252"/>
          </a:xfrm>
        </p:spPr>
        <p:txBody>
          <a:bodyPr/>
          <a:lstStyle>
            <a:lvl1pPr>
              <a:defRPr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0DC89A-2E07-E671-4522-553F9D6B1447}"/>
              </a:ext>
            </a:extLst>
          </p:cNvPr>
          <p:cNvCxnSpPr>
            <a:cxnSpLocks/>
          </p:cNvCxnSpPr>
          <p:nvPr userDrawn="1"/>
        </p:nvCxnSpPr>
        <p:spPr>
          <a:xfrm flipH="1">
            <a:off x="1320800" y="370072"/>
            <a:ext cx="10871200" cy="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2C03081-4E4A-CBBC-4C35-6C5CF02C71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2734" y="63103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  <a:latin typeface="Garamond" panose="02020404030301010803" pitchFamily="18" charset="0"/>
              </a:defRPr>
            </a:lvl1pPr>
          </a:lstStyle>
          <a:p>
            <a:fld id="{E550F8CE-6223-4241-882D-8C053F6794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202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A65FB0-D5E0-EB8D-17B0-BEFC54CE4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B9A289-4902-A41F-CB51-17F0AE148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4E7C9-7D30-CC19-F767-6AEBE2A482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2734" y="63103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tint val="82000"/>
                  </a:schemeClr>
                </a:solidFill>
                <a:latin typeface="Garamond" panose="02020404030301010803" pitchFamily="18" charset="0"/>
              </a:defRPr>
            </a:lvl1pPr>
          </a:lstStyle>
          <a:p>
            <a:fld id="{E550F8CE-6223-4241-882D-8C053F6794F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A logo with red and blue letters&#10;&#10;Description automatically generated">
            <a:extLst>
              <a:ext uri="{FF2B5EF4-FFF2-40B4-BE49-F238E27FC236}">
                <a16:creationId xmlns:a16="http://schemas.microsoft.com/office/drawing/2014/main" id="{D8BB28C3-8759-2177-2662-026CEF4C73CA}"/>
              </a:ext>
            </a:extLst>
          </p:cNvPr>
          <p:cNvPicPr>
            <a:picLocks noChangeAspect="1"/>
          </p:cNvPicPr>
          <p:nvPr userDrawn="1"/>
        </p:nvPicPr>
        <p:blipFill>
          <a:blip r:embed="rId38"/>
          <a:stretch>
            <a:fillRect/>
          </a:stretch>
        </p:blipFill>
        <p:spPr>
          <a:xfrm>
            <a:off x="326066" y="6127417"/>
            <a:ext cx="1177028" cy="51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860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83" r:id="rId3"/>
    <p:sldLayoutId id="2147483682" r:id="rId4"/>
    <p:sldLayoutId id="2147483650" r:id="rId5"/>
    <p:sldLayoutId id="2147483671" r:id="rId6"/>
    <p:sldLayoutId id="2147483673" r:id="rId7"/>
    <p:sldLayoutId id="2147483672" r:id="rId8"/>
    <p:sldLayoutId id="2147483674" r:id="rId9"/>
    <p:sldLayoutId id="2147483676" r:id="rId10"/>
    <p:sldLayoutId id="2147483677" r:id="rId11"/>
    <p:sldLayoutId id="2147483680" r:id="rId12"/>
    <p:sldLayoutId id="2147483660" r:id="rId13"/>
    <p:sldLayoutId id="2147483663" r:id="rId14"/>
    <p:sldLayoutId id="2147483661" r:id="rId15"/>
    <p:sldLayoutId id="2147483681" r:id="rId16"/>
    <p:sldLayoutId id="2147483655" r:id="rId17"/>
    <p:sldLayoutId id="2147483685" r:id="rId18"/>
    <p:sldLayoutId id="2147483686" r:id="rId19"/>
    <p:sldLayoutId id="2147483687" r:id="rId20"/>
    <p:sldLayoutId id="2147483688" r:id="rId21"/>
    <p:sldLayoutId id="2147483689" r:id="rId22"/>
    <p:sldLayoutId id="2147483690" r:id="rId23"/>
    <p:sldLayoutId id="2147483691" r:id="rId24"/>
    <p:sldLayoutId id="2147483692" r:id="rId25"/>
    <p:sldLayoutId id="2147483693" r:id="rId26"/>
    <p:sldLayoutId id="2147483694" r:id="rId27"/>
    <p:sldLayoutId id="2147483695" r:id="rId28"/>
    <p:sldLayoutId id="2147483696" r:id="rId29"/>
    <p:sldLayoutId id="2147483697" r:id="rId30"/>
    <p:sldLayoutId id="2147483698" r:id="rId31"/>
    <p:sldLayoutId id="2147483699" r:id="rId32"/>
    <p:sldLayoutId id="2147483700" r:id="rId33"/>
    <p:sldLayoutId id="2147483701" r:id="rId34"/>
    <p:sldLayoutId id="2147483702" r:id="rId35"/>
    <p:sldLayoutId id="2147483703" r:id="rId3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5205E"/>
          </a:solidFill>
          <a:latin typeface="Arial Bold" panose="020B0704020202020204" pitchFamily="34" charset="0"/>
          <a:ea typeface="+mj-ea"/>
          <a:cs typeface="Arial Bold" panose="020B070402020202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Clr>
          <a:srgbClr val="AB1E2C"/>
        </a:buClr>
        <a:buSzPct val="50000"/>
        <a:buFont typeface="Garamond" panose="02020404030301010803" pitchFamily="18" charset="0"/>
        <a:buChar char="►"/>
        <a:defRPr sz="3600" kern="1200">
          <a:solidFill>
            <a:srgbClr val="000000"/>
          </a:solidFill>
          <a:latin typeface="Garamond" panose="020204040303010108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91D2C"/>
        </a:buClr>
        <a:buFont typeface="Garamond" panose="02020404030301010803" pitchFamily="18" charset="0"/>
        <a:buChar char="▪"/>
        <a:defRPr sz="3000" kern="1200">
          <a:solidFill>
            <a:srgbClr val="000000"/>
          </a:solidFill>
          <a:latin typeface="Garamond" panose="020204040303010108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91D2C"/>
        </a:buClr>
        <a:buFont typeface="Garamond" panose="02020404030301010803" pitchFamily="18" charset="0"/>
        <a:buChar char="»"/>
        <a:defRPr sz="2800" kern="1200">
          <a:solidFill>
            <a:srgbClr val="000000"/>
          </a:solidFill>
          <a:latin typeface="Garamond" panose="020204040303010108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91D2C"/>
        </a:buClr>
        <a:buFont typeface="Garamond" panose="02020404030301010803" pitchFamily="18" charset="0"/>
        <a:buChar char="•"/>
        <a:defRPr sz="2400" kern="1200">
          <a:solidFill>
            <a:srgbClr val="000000"/>
          </a:solidFill>
          <a:latin typeface="Garamond" panose="020204040303010108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91D2C"/>
        </a:buClr>
        <a:buFont typeface="Garamond" panose="02020404030301010803" pitchFamily="18" charset="0"/>
        <a:buChar char="−"/>
        <a:defRPr sz="2000" kern="1200">
          <a:solidFill>
            <a:srgbClr val="000000"/>
          </a:solidFill>
          <a:latin typeface="Garamond" panose="020204040303010108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80.png"/><Relationship Id="rId4" Type="http://schemas.openxmlformats.org/officeDocument/2006/relationships/image" Target="../media/image17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1A901F1-5573-F3CA-EA77-47887AEEEB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Value of Genetics, Net Merit, Base Change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11AD10-B51D-F79B-3D8B-2EB7D28DA5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Dr. John B. Cole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CB87463-3F75-EABA-4259-D9697FAB487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National DHIA Annual Meeting | March 5, 2025</a:t>
            </a:r>
          </a:p>
        </p:txBody>
      </p:sp>
    </p:spTree>
    <p:extLst>
      <p:ext uri="{BB962C8B-B14F-4D97-AF65-F5344CB8AC3E}">
        <p14:creationId xmlns:p14="http://schemas.microsoft.com/office/powerpoint/2010/main" val="1361318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2B7E01-EA56-706A-BAB0-F42B005CCB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50F8CE-6223-4241-882D-8C053F6794F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23DC77B-12A7-0F97-DDF5-DA8101DB8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 Change</a:t>
            </a:r>
          </a:p>
        </p:txBody>
      </p:sp>
    </p:spTree>
    <p:extLst>
      <p:ext uri="{BB962C8B-B14F-4D97-AF65-F5344CB8AC3E}">
        <p14:creationId xmlns:p14="http://schemas.microsoft.com/office/powerpoint/2010/main" val="884390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41759E2-F8E5-7EB9-E3D4-C60B4228C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base change?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310814-365F-7A56-7731-C8A13857B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 base is a reference point for measuring genetic progress.</a:t>
            </a:r>
          </a:p>
          <a:p>
            <a:r>
              <a:rPr lang="en-US" dirty="0"/>
              <a:t>The average PTAs of cows born in a specific year are set to zero (the starting line from which we measure genetic progress).</a:t>
            </a:r>
          </a:p>
          <a:p>
            <a:r>
              <a:rPr lang="en-US" dirty="0"/>
              <a:t>In April 2025, the genetic base will move from cows born in 2015 to cows born in 2020. Routine base adjustments allow new evaluations to be easily compared with previous evaluations.</a:t>
            </a:r>
          </a:p>
          <a:p>
            <a:r>
              <a:rPr lang="en-US" dirty="0"/>
              <a:t>A bull or cow that previously met selection standards may not do so in April due to the base change.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5C1687-BD92-7CB4-9603-BF908A656B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50F8CE-6223-4241-882D-8C053F6794F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793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E0CCC6A-941D-334C-8173-238AA6C85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the base change calculated?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EC8B03-B26D-FEF5-722E-7E3F53E76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900" y="1854810"/>
            <a:ext cx="5499100" cy="415825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Changes greater than 0 mean the younger cows have a higher genetic merit than the older cows.</a:t>
            </a:r>
          </a:p>
          <a:p>
            <a:r>
              <a:rPr lang="en-US" dirty="0"/>
              <a:t>April 2025 PTAs will show the inverse effect (i.e., a positive milk value in the chart below will result in a decrease in milk PTA in April).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93093A-2F90-79F6-6B3E-5407F801E4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50F8CE-6223-4241-882D-8C053F6794F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2E58AA-6CC9-4985-B4F3-91AF93A0D331}"/>
              </a:ext>
            </a:extLst>
          </p:cNvPr>
          <p:cNvSpPr txBox="1"/>
          <p:nvPr/>
        </p:nvSpPr>
        <p:spPr>
          <a:xfrm>
            <a:off x="6083300" y="1854809"/>
            <a:ext cx="54864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rgbClr val="11101F"/>
                </a:solidFill>
                <a:effectLst/>
                <a:latin typeface="Kumbh Sans"/>
              </a:rPr>
              <a:t>Average PTA (cows born in 2020)</a:t>
            </a:r>
            <a:br>
              <a:rPr lang="en-US" sz="2800" b="1" dirty="0"/>
            </a:br>
            <a:r>
              <a:rPr lang="en-US" sz="2800" b="1" i="0" u="sng" dirty="0">
                <a:solidFill>
                  <a:srgbClr val="11101F"/>
                </a:solidFill>
                <a:effectLst/>
                <a:latin typeface="Kumbh Sans"/>
              </a:rPr>
              <a:t>– Average PTA (cows born in 2015)</a:t>
            </a:r>
            <a:br>
              <a:rPr lang="en-US" sz="2800" b="1" dirty="0"/>
            </a:br>
            <a:r>
              <a:rPr lang="en-US" sz="2800" b="1" i="0" dirty="0">
                <a:solidFill>
                  <a:srgbClr val="11101F"/>
                </a:solidFill>
                <a:effectLst/>
                <a:latin typeface="Kumbh Sans"/>
              </a:rPr>
              <a:t>Base Change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630735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C0B9505-9A19-FABC-18EC-F26A3D940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2025 base change (selected traits)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31DB0AE-737B-AEF5-5E8A-47E0C8C2FE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20206D-6F7B-5A5A-AD96-1CB1CF74F2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50F8CE-6223-4241-882D-8C053F6794F3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7CB9855-DE42-11D6-4126-189F57D2E3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3212790"/>
              </p:ext>
            </p:extLst>
          </p:nvPr>
        </p:nvGraphicFramePr>
        <p:xfrm>
          <a:off x="191655" y="1549276"/>
          <a:ext cx="11783289" cy="5215200"/>
        </p:xfrm>
        <a:graphic>
          <a:graphicData uri="http://schemas.openxmlformats.org/drawingml/2006/table">
            <a:tbl>
              <a:tblPr/>
              <a:tblGrid>
                <a:gridCol w="3019136">
                  <a:extLst>
                    <a:ext uri="{9D8B030D-6E8A-4147-A177-3AD203B41FA5}">
                      <a16:colId xmlns:a16="http://schemas.microsoft.com/office/drawing/2014/main" val="902739248"/>
                    </a:ext>
                  </a:extLst>
                </a:gridCol>
                <a:gridCol w="945573">
                  <a:extLst>
                    <a:ext uri="{9D8B030D-6E8A-4147-A177-3AD203B41FA5}">
                      <a16:colId xmlns:a16="http://schemas.microsoft.com/office/drawing/2014/main" val="1535733038"/>
                    </a:ext>
                  </a:extLst>
                </a:gridCol>
                <a:gridCol w="1573647">
                  <a:extLst>
                    <a:ext uri="{9D8B030D-6E8A-4147-A177-3AD203B41FA5}">
                      <a16:colId xmlns:a16="http://schemas.microsoft.com/office/drawing/2014/main" val="1373983176"/>
                    </a:ext>
                  </a:extLst>
                </a:gridCol>
                <a:gridCol w="1460498">
                  <a:extLst>
                    <a:ext uri="{9D8B030D-6E8A-4147-A177-3AD203B41FA5}">
                      <a16:colId xmlns:a16="http://schemas.microsoft.com/office/drawing/2014/main" val="3619478132"/>
                    </a:ext>
                  </a:extLst>
                </a:gridCol>
                <a:gridCol w="1589809">
                  <a:extLst>
                    <a:ext uri="{9D8B030D-6E8A-4147-A177-3AD203B41FA5}">
                      <a16:colId xmlns:a16="http://schemas.microsoft.com/office/drawing/2014/main" val="2464673675"/>
                    </a:ext>
                  </a:extLst>
                </a:gridCol>
                <a:gridCol w="1153391">
                  <a:extLst>
                    <a:ext uri="{9D8B030D-6E8A-4147-A177-3AD203B41FA5}">
                      <a16:colId xmlns:a16="http://schemas.microsoft.com/office/drawing/2014/main" val="128721408"/>
                    </a:ext>
                  </a:extLst>
                </a:gridCol>
                <a:gridCol w="2041235">
                  <a:extLst>
                    <a:ext uri="{9D8B030D-6E8A-4147-A177-3AD203B41FA5}">
                      <a16:colId xmlns:a16="http://schemas.microsoft.com/office/drawing/2014/main" val="2225720964"/>
                    </a:ext>
                  </a:extLst>
                </a:gridCol>
              </a:tblGrid>
              <a:tr h="260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effectLst/>
                        </a:rPr>
                        <a:t>Trait</a:t>
                      </a:r>
                    </a:p>
                  </a:txBody>
                  <a:tcPr marL="12468" marR="12468" marT="6234" marB="62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effectLst/>
                        </a:rPr>
                        <a:t>Ayrshire</a:t>
                      </a:r>
                    </a:p>
                  </a:txBody>
                  <a:tcPr marL="12468" marR="12468" marT="6234" marB="62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effectLst/>
                        </a:rPr>
                        <a:t>Brown Swiss</a:t>
                      </a:r>
                    </a:p>
                  </a:txBody>
                  <a:tcPr marL="12468" marR="12468" marT="6234" marB="62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effectLst/>
                        </a:rPr>
                        <a:t>Guernsey</a:t>
                      </a:r>
                    </a:p>
                  </a:txBody>
                  <a:tcPr marL="12468" marR="12468" marT="6234" marB="62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effectLst/>
                        </a:rPr>
                        <a:t>Holstein</a:t>
                      </a:r>
                    </a:p>
                  </a:txBody>
                  <a:tcPr marL="12468" marR="12468" marT="6234" marB="62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effectLst/>
                        </a:rPr>
                        <a:t>Jersey</a:t>
                      </a:r>
                    </a:p>
                  </a:txBody>
                  <a:tcPr marL="12468" marR="12468" marT="6234" marB="62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effectLst/>
                        </a:rPr>
                        <a:t>Milking Shorthorn</a:t>
                      </a:r>
                    </a:p>
                  </a:txBody>
                  <a:tcPr marL="12468" marR="12468" marT="6234" marB="62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535997"/>
                  </a:ext>
                </a:extLst>
              </a:tr>
              <a:tr h="260760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Milk</a:t>
                      </a:r>
                    </a:p>
                  </a:txBody>
                  <a:tcPr marL="12468" marR="12468" marT="6234" marB="62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</a:rPr>
                        <a:t>150</a:t>
                      </a:r>
                    </a:p>
                  </a:txBody>
                  <a:tcPr marL="12468" marR="12468" marT="6234" marB="62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</a:rPr>
                        <a:t>350</a:t>
                      </a:r>
                    </a:p>
                  </a:txBody>
                  <a:tcPr marL="12468" marR="12468" marT="6234" marB="62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</a:rPr>
                        <a:t>75</a:t>
                      </a:r>
                    </a:p>
                  </a:txBody>
                  <a:tcPr marL="12468" marR="12468" marT="6234" marB="62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</a:rPr>
                        <a:t>750</a:t>
                      </a:r>
                    </a:p>
                  </a:txBody>
                  <a:tcPr marL="12468" marR="12468" marT="6234" marB="62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</a:rPr>
                        <a:t>400</a:t>
                      </a:r>
                    </a:p>
                  </a:txBody>
                  <a:tcPr marL="12468" marR="12468" marT="6234" marB="62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</a:rPr>
                        <a:t>10</a:t>
                      </a:r>
                    </a:p>
                  </a:txBody>
                  <a:tcPr marL="12468" marR="12468" marT="6234" marB="62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383308"/>
                  </a:ext>
                </a:extLst>
              </a:tr>
              <a:tr h="260760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Fat</a:t>
                      </a:r>
                    </a:p>
                  </a:txBody>
                  <a:tcPr marL="12468" marR="12468" marT="6234" marB="62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</a:rPr>
                        <a:t>5</a:t>
                      </a:r>
                    </a:p>
                  </a:txBody>
                  <a:tcPr marL="12468" marR="12468" marT="6234" marB="62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</a:rPr>
                        <a:t>10</a:t>
                      </a:r>
                    </a:p>
                  </a:txBody>
                  <a:tcPr marL="12468" marR="12468" marT="6234" marB="62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</a:rPr>
                        <a:t>0</a:t>
                      </a:r>
                    </a:p>
                  </a:txBody>
                  <a:tcPr marL="12468" marR="12468" marT="6234" marB="62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</a:rPr>
                        <a:t>45</a:t>
                      </a:r>
                    </a:p>
                  </a:txBody>
                  <a:tcPr marL="12468" marR="12468" marT="6234" marB="62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</a:rPr>
                        <a:t>20</a:t>
                      </a:r>
                    </a:p>
                  </a:txBody>
                  <a:tcPr marL="12468" marR="12468" marT="6234" marB="62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</a:rPr>
                        <a:t>-5</a:t>
                      </a:r>
                    </a:p>
                  </a:txBody>
                  <a:tcPr marL="12468" marR="12468" marT="6234" marB="62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9143470"/>
                  </a:ext>
                </a:extLst>
              </a:tr>
              <a:tr h="260760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Protein</a:t>
                      </a:r>
                    </a:p>
                  </a:txBody>
                  <a:tcPr marL="12468" marR="12468" marT="6234" marB="62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</a:rPr>
                        <a:t>5</a:t>
                      </a:r>
                    </a:p>
                  </a:txBody>
                  <a:tcPr marL="12468" marR="12468" marT="6234" marB="62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</a:rPr>
                        <a:t>15</a:t>
                      </a:r>
                    </a:p>
                  </a:txBody>
                  <a:tcPr marL="12468" marR="12468" marT="6234" marB="62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</a:rPr>
                        <a:t>5</a:t>
                      </a:r>
                    </a:p>
                  </a:txBody>
                  <a:tcPr marL="12468" marR="12468" marT="6234" marB="62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</a:rPr>
                        <a:t>30</a:t>
                      </a:r>
                    </a:p>
                  </a:txBody>
                  <a:tcPr marL="12468" marR="12468" marT="6234" marB="62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</a:rPr>
                        <a:t>15</a:t>
                      </a:r>
                    </a:p>
                  </a:txBody>
                  <a:tcPr marL="12468" marR="12468" marT="6234" marB="62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</a:rPr>
                        <a:t>0</a:t>
                      </a:r>
                    </a:p>
                  </a:txBody>
                  <a:tcPr marL="12468" marR="12468" marT="6234" marB="62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008691"/>
                  </a:ext>
                </a:extLst>
              </a:tr>
              <a:tr h="260760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Somatic Cell Score</a:t>
                      </a:r>
                    </a:p>
                  </a:txBody>
                  <a:tcPr marL="12468" marR="12468" marT="6234" marB="62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</a:rPr>
                        <a:t>0</a:t>
                      </a:r>
                    </a:p>
                  </a:txBody>
                  <a:tcPr marL="12468" marR="12468" marT="6234" marB="62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</a:rPr>
                        <a:t>0</a:t>
                      </a:r>
                    </a:p>
                  </a:txBody>
                  <a:tcPr marL="12468" marR="12468" marT="6234" marB="62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</a:rPr>
                        <a:t>0</a:t>
                      </a:r>
                    </a:p>
                  </a:txBody>
                  <a:tcPr marL="12468" marR="12468" marT="6234" marB="62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</a:rPr>
                        <a:t>-0.1</a:t>
                      </a:r>
                    </a:p>
                  </a:txBody>
                  <a:tcPr marL="12468" marR="12468" marT="6234" marB="62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</a:rPr>
                        <a:t>0</a:t>
                      </a:r>
                    </a:p>
                  </a:txBody>
                  <a:tcPr marL="12468" marR="12468" marT="6234" marB="62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</a:rPr>
                        <a:t>0</a:t>
                      </a:r>
                    </a:p>
                  </a:txBody>
                  <a:tcPr marL="12468" marR="12468" marT="6234" marB="62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9455458"/>
                  </a:ext>
                </a:extLst>
              </a:tr>
              <a:tr h="260760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Productive Life</a:t>
                      </a:r>
                    </a:p>
                  </a:txBody>
                  <a:tcPr marL="12468" marR="12468" marT="6234" marB="62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</a:rPr>
                        <a:t>0</a:t>
                      </a:r>
                    </a:p>
                  </a:txBody>
                  <a:tcPr marL="12468" marR="12468" marT="6234" marB="62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</a:rPr>
                        <a:t>1</a:t>
                      </a:r>
                    </a:p>
                  </a:txBody>
                  <a:tcPr marL="12468" marR="12468" marT="6234" marB="62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</a:rPr>
                        <a:t>1</a:t>
                      </a:r>
                    </a:p>
                  </a:txBody>
                  <a:tcPr marL="12468" marR="12468" marT="6234" marB="62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</a:rPr>
                        <a:t>2.5</a:t>
                      </a:r>
                    </a:p>
                  </a:txBody>
                  <a:tcPr marL="12468" marR="12468" marT="6234" marB="62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</a:rPr>
                        <a:t>1.5</a:t>
                      </a:r>
                    </a:p>
                  </a:txBody>
                  <a:tcPr marL="12468" marR="12468" marT="6234" marB="62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</a:rPr>
                        <a:t>0.5</a:t>
                      </a:r>
                    </a:p>
                  </a:txBody>
                  <a:tcPr marL="12468" marR="12468" marT="6234" marB="62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89545"/>
                  </a:ext>
                </a:extLst>
              </a:tr>
              <a:tr h="260760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Cow Livability</a:t>
                      </a:r>
                    </a:p>
                  </a:txBody>
                  <a:tcPr marL="12468" marR="12468" marT="6234" marB="62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</a:rPr>
                        <a:t>-1</a:t>
                      </a:r>
                    </a:p>
                  </a:txBody>
                  <a:tcPr marL="12468" marR="12468" marT="6234" marB="62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</a:rPr>
                        <a:t>0.5</a:t>
                      </a:r>
                    </a:p>
                  </a:txBody>
                  <a:tcPr marL="12468" marR="12468" marT="6234" marB="62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</a:rPr>
                        <a:t>0</a:t>
                      </a:r>
                    </a:p>
                  </a:txBody>
                  <a:tcPr marL="12468" marR="12468" marT="6234" marB="62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</a:rPr>
                        <a:t>0.5</a:t>
                      </a:r>
                    </a:p>
                  </a:txBody>
                  <a:tcPr marL="12468" marR="12468" marT="6234" marB="62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</a:rPr>
                        <a:t>0.5</a:t>
                      </a:r>
                    </a:p>
                  </a:txBody>
                  <a:tcPr marL="12468" marR="12468" marT="6234" marB="62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</a:rPr>
                        <a:t>0</a:t>
                      </a:r>
                    </a:p>
                  </a:txBody>
                  <a:tcPr marL="12468" marR="12468" marT="6234" marB="62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2233447"/>
                  </a:ext>
                </a:extLst>
              </a:tr>
              <a:tr h="260760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Heifer Livability</a:t>
                      </a:r>
                    </a:p>
                  </a:txBody>
                  <a:tcPr marL="12468" marR="12468" marT="6234" marB="62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</a:rPr>
                        <a:t>–</a:t>
                      </a:r>
                    </a:p>
                  </a:txBody>
                  <a:tcPr marL="12468" marR="12468" marT="6234" marB="62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</a:rPr>
                        <a:t>–</a:t>
                      </a:r>
                    </a:p>
                  </a:txBody>
                  <a:tcPr marL="12468" marR="12468" marT="6234" marB="62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</a:rPr>
                        <a:t>–</a:t>
                      </a:r>
                    </a:p>
                  </a:txBody>
                  <a:tcPr marL="12468" marR="12468" marT="6234" marB="62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</a:rPr>
                        <a:t>0.5</a:t>
                      </a:r>
                    </a:p>
                  </a:txBody>
                  <a:tcPr marL="12468" marR="12468" marT="6234" marB="62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</a:rPr>
                        <a:t>0.2</a:t>
                      </a:r>
                    </a:p>
                  </a:txBody>
                  <a:tcPr marL="12468" marR="12468" marT="6234" marB="62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</a:rPr>
                        <a:t>–</a:t>
                      </a:r>
                    </a:p>
                  </a:txBody>
                  <a:tcPr marL="12468" marR="12468" marT="6234" marB="62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9235328"/>
                  </a:ext>
                </a:extLst>
              </a:tr>
              <a:tr h="260760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Daughter Pregnancy Rate</a:t>
                      </a:r>
                    </a:p>
                  </a:txBody>
                  <a:tcPr marL="12468" marR="12468" marT="6234" marB="62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</a:rPr>
                        <a:t>-1</a:t>
                      </a:r>
                    </a:p>
                  </a:txBody>
                  <a:tcPr marL="12468" marR="12468" marT="6234" marB="62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</a:rPr>
                        <a:t>-0.6</a:t>
                      </a:r>
                    </a:p>
                  </a:txBody>
                  <a:tcPr marL="12468" marR="12468" marT="6234" marB="62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</a:rPr>
                        <a:t>-0.5</a:t>
                      </a:r>
                    </a:p>
                  </a:txBody>
                  <a:tcPr marL="12468" marR="12468" marT="6234" marB="62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</a:rPr>
                        <a:t>-0.2</a:t>
                      </a:r>
                    </a:p>
                  </a:txBody>
                  <a:tcPr marL="12468" marR="12468" marT="6234" marB="62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</a:rPr>
                        <a:t>-0.4</a:t>
                      </a:r>
                    </a:p>
                  </a:txBody>
                  <a:tcPr marL="12468" marR="12468" marT="6234" marB="62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</a:rPr>
                        <a:t>-0.5</a:t>
                      </a:r>
                    </a:p>
                  </a:txBody>
                  <a:tcPr marL="12468" marR="12468" marT="6234" marB="62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3008686"/>
                  </a:ext>
                </a:extLst>
              </a:tr>
              <a:tr h="260760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Heifer Conception Rate</a:t>
                      </a:r>
                    </a:p>
                  </a:txBody>
                  <a:tcPr marL="12468" marR="12468" marT="6234" marB="62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</a:rPr>
                        <a:t>-.05</a:t>
                      </a:r>
                    </a:p>
                  </a:txBody>
                  <a:tcPr marL="12468" marR="12468" marT="6234" marB="62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</a:rPr>
                        <a:t>0.1</a:t>
                      </a:r>
                    </a:p>
                  </a:txBody>
                  <a:tcPr marL="12468" marR="12468" marT="6234" marB="62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</a:rPr>
                        <a:t>-0.5</a:t>
                      </a:r>
                    </a:p>
                  </a:txBody>
                  <a:tcPr marL="12468" marR="12468" marT="6234" marB="62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</a:rPr>
                        <a:t>1</a:t>
                      </a:r>
                    </a:p>
                  </a:txBody>
                  <a:tcPr marL="12468" marR="12468" marT="6234" marB="62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</a:rPr>
                        <a:t>1.5</a:t>
                      </a:r>
                    </a:p>
                  </a:txBody>
                  <a:tcPr marL="12468" marR="12468" marT="6234" marB="62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</a:rPr>
                        <a:t>-0.5</a:t>
                      </a:r>
                    </a:p>
                  </a:txBody>
                  <a:tcPr marL="12468" marR="12468" marT="6234" marB="62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6999477"/>
                  </a:ext>
                </a:extLst>
              </a:tr>
              <a:tr h="260760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Cow Conception Rate</a:t>
                      </a:r>
                    </a:p>
                  </a:txBody>
                  <a:tcPr marL="12468" marR="12468" marT="6234" marB="62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</a:rPr>
                        <a:t>-1</a:t>
                      </a:r>
                    </a:p>
                  </a:txBody>
                  <a:tcPr marL="12468" marR="12468" marT="6234" marB="62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</a:rPr>
                        <a:t>-0.5</a:t>
                      </a:r>
                    </a:p>
                  </a:txBody>
                  <a:tcPr marL="12468" marR="12468" marT="6234" marB="62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</a:rPr>
                        <a:t>-1</a:t>
                      </a:r>
                    </a:p>
                  </a:txBody>
                  <a:tcPr marL="12468" marR="12468" marT="6234" marB="62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</a:rPr>
                        <a:t>0.5</a:t>
                      </a:r>
                    </a:p>
                  </a:txBody>
                  <a:tcPr marL="12468" marR="12468" marT="6234" marB="62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</a:rPr>
                        <a:t>0</a:t>
                      </a:r>
                    </a:p>
                  </a:txBody>
                  <a:tcPr marL="12468" marR="12468" marT="6234" marB="62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</a:rPr>
                        <a:t>-0.5</a:t>
                      </a:r>
                    </a:p>
                  </a:txBody>
                  <a:tcPr marL="12468" marR="12468" marT="6234" marB="62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98143"/>
                  </a:ext>
                </a:extLst>
              </a:tr>
              <a:tr h="260760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Early First Calving</a:t>
                      </a:r>
                    </a:p>
                  </a:txBody>
                  <a:tcPr marL="12468" marR="12468" marT="6234" marB="62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</a:rPr>
                        <a:t>-0.5</a:t>
                      </a:r>
                    </a:p>
                  </a:txBody>
                  <a:tcPr marL="12468" marR="12468" marT="6234" marB="62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</a:rPr>
                        <a:t>0.5</a:t>
                      </a:r>
                    </a:p>
                  </a:txBody>
                  <a:tcPr marL="12468" marR="12468" marT="6234" marB="62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</a:rPr>
                        <a:t>0.2</a:t>
                      </a:r>
                    </a:p>
                  </a:txBody>
                  <a:tcPr marL="12468" marR="12468" marT="6234" marB="62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</a:rPr>
                        <a:t>2</a:t>
                      </a:r>
                    </a:p>
                  </a:txBody>
                  <a:tcPr marL="12468" marR="12468" marT="6234" marB="62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</a:rPr>
                        <a:t>2</a:t>
                      </a:r>
                    </a:p>
                  </a:txBody>
                  <a:tcPr marL="12468" marR="12468" marT="6234" marB="62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</a:rPr>
                        <a:t>-1.5</a:t>
                      </a:r>
                    </a:p>
                  </a:txBody>
                  <a:tcPr marL="12468" marR="12468" marT="6234" marB="62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498687"/>
                  </a:ext>
                </a:extLst>
              </a:tr>
              <a:tr h="260760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Sire Calving Ease</a:t>
                      </a:r>
                    </a:p>
                  </a:txBody>
                  <a:tcPr marL="12468" marR="12468" marT="6234" marB="62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</a:rPr>
                        <a:t>–</a:t>
                      </a:r>
                    </a:p>
                  </a:txBody>
                  <a:tcPr marL="12468" marR="12468" marT="6234" marB="62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</a:rPr>
                        <a:t>0.1</a:t>
                      </a:r>
                    </a:p>
                  </a:txBody>
                  <a:tcPr marL="12468" marR="12468" marT="6234" marB="62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</a:rPr>
                        <a:t>–</a:t>
                      </a:r>
                    </a:p>
                  </a:txBody>
                  <a:tcPr marL="12468" marR="12468" marT="6234" marB="62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</a:rPr>
                        <a:t>-1</a:t>
                      </a:r>
                    </a:p>
                  </a:txBody>
                  <a:tcPr marL="12468" marR="12468" marT="6234" marB="62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</a:rPr>
                        <a:t>–</a:t>
                      </a:r>
                    </a:p>
                  </a:txBody>
                  <a:tcPr marL="12468" marR="12468" marT="6234" marB="62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</a:rPr>
                        <a:t>–</a:t>
                      </a:r>
                    </a:p>
                  </a:txBody>
                  <a:tcPr marL="12468" marR="12468" marT="6234" marB="62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164777"/>
                  </a:ext>
                </a:extLst>
              </a:tr>
              <a:tr h="260760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Daughter Calving Ease</a:t>
                      </a:r>
                    </a:p>
                  </a:txBody>
                  <a:tcPr marL="12468" marR="12468" marT="6234" marB="62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</a:rPr>
                        <a:t>–</a:t>
                      </a:r>
                    </a:p>
                  </a:txBody>
                  <a:tcPr marL="12468" marR="12468" marT="6234" marB="62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</a:rPr>
                        <a:t>0</a:t>
                      </a:r>
                    </a:p>
                  </a:txBody>
                  <a:tcPr marL="12468" marR="12468" marT="6234" marB="62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</a:rPr>
                        <a:t>–</a:t>
                      </a:r>
                    </a:p>
                  </a:txBody>
                  <a:tcPr marL="12468" marR="12468" marT="6234" marB="62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</a:rPr>
                        <a:t>-0.5</a:t>
                      </a:r>
                    </a:p>
                  </a:txBody>
                  <a:tcPr marL="12468" marR="12468" marT="6234" marB="62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</a:rPr>
                        <a:t>–</a:t>
                      </a:r>
                    </a:p>
                  </a:txBody>
                  <a:tcPr marL="12468" marR="12468" marT="6234" marB="62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</a:rPr>
                        <a:t>–</a:t>
                      </a:r>
                    </a:p>
                  </a:txBody>
                  <a:tcPr marL="12468" marR="12468" marT="6234" marB="62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6674474"/>
                  </a:ext>
                </a:extLst>
              </a:tr>
              <a:tr h="260760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Sire Stillbirth</a:t>
                      </a:r>
                    </a:p>
                  </a:txBody>
                  <a:tcPr marL="12468" marR="12468" marT="6234" marB="62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</a:rPr>
                        <a:t>–</a:t>
                      </a:r>
                    </a:p>
                  </a:txBody>
                  <a:tcPr marL="12468" marR="12468" marT="6234" marB="62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</a:rPr>
                        <a:t>–</a:t>
                      </a:r>
                    </a:p>
                  </a:txBody>
                  <a:tcPr marL="12468" marR="12468" marT="6234" marB="62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</a:rPr>
                        <a:t>–</a:t>
                      </a:r>
                    </a:p>
                  </a:txBody>
                  <a:tcPr marL="12468" marR="12468" marT="6234" marB="62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</a:rPr>
                        <a:t>-2</a:t>
                      </a:r>
                    </a:p>
                  </a:txBody>
                  <a:tcPr marL="12468" marR="12468" marT="6234" marB="62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</a:rPr>
                        <a:t>–</a:t>
                      </a:r>
                    </a:p>
                  </a:txBody>
                  <a:tcPr marL="12468" marR="12468" marT="6234" marB="62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</a:rPr>
                        <a:t>–</a:t>
                      </a:r>
                    </a:p>
                  </a:txBody>
                  <a:tcPr marL="12468" marR="12468" marT="6234" marB="62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5514498"/>
                  </a:ext>
                </a:extLst>
              </a:tr>
              <a:tr h="260760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Daughter Stillbirth</a:t>
                      </a:r>
                    </a:p>
                  </a:txBody>
                  <a:tcPr marL="12468" marR="12468" marT="6234" marB="62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</a:rPr>
                        <a:t>–</a:t>
                      </a:r>
                    </a:p>
                  </a:txBody>
                  <a:tcPr marL="12468" marR="12468" marT="6234" marB="62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</a:rPr>
                        <a:t>–</a:t>
                      </a:r>
                    </a:p>
                  </a:txBody>
                  <a:tcPr marL="12468" marR="12468" marT="6234" marB="62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</a:rPr>
                        <a:t>–</a:t>
                      </a:r>
                    </a:p>
                  </a:txBody>
                  <a:tcPr marL="12468" marR="12468" marT="6234" marB="62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</a:rPr>
                        <a:t>-1</a:t>
                      </a:r>
                    </a:p>
                  </a:txBody>
                  <a:tcPr marL="12468" marR="12468" marT="6234" marB="62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</a:rPr>
                        <a:t>–</a:t>
                      </a:r>
                    </a:p>
                  </a:txBody>
                  <a:tcPr marL="12468" marR="12468" marT="6234" marB="62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</a:rPr>
                        <a:t>–</a:t>
                      </a:r>
                    </a:p>
                  </a:txBody>
                  <a:tcPr marL="12468" marR="12468" marT="6234" marB="62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8769112"/>
                  </a:ext>
                </a:extLst>
              </a:tr>
              <a:tr h="260760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Ketosis</a:t>
                      </a:r>
                    </a:p>
                  </a:txBody>
                  <a:tcPr marL="12468" marR="12468" marT="6234" marB="62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</a:rPr>
                        <a:t>–</a:t>
                      </a:r>
                    </a:p>
                  </a:txBody>
                  <a:tcPr marL="12468" marR="12468" marT="6234" marB="62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</a:rPr>
                        <a:t>**</a:t>
                      </a:r>
                    </a:p>
                  </a:txBody>
                  <a:tcPr marL="12468" marR="12468" marT="6234" marB="62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</a:rPr>
                        <a:t>–</a:t>
                      </a:r>
                    </a:p>
                  </a:txBody>
                  <a:tcPr marL="12468" marR="12468" marT="6234" marB="62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</a:rPr>
                        <a:t>1</a:t>
                      </a:r>
                    </a:p>
                  </a:txBody>
                  <a:tcPr marL="12468" marR="12468" marT="6234" marB="62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</a:rPr>
                        <a:t>-0.1</a:t>
                      </a:r>
                    </a:p>
                  </a:txBody>
                  <a:tcPr marL="12468" marR="12468" marT="6234" marB="62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</a:rPr>
                        <a:t>–</a:t>
                      </a:r>
                    </a:p>
                  </a:txBody>
                  <a:tcPr marL="12468" marR="12468" marT="6234" marB="62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25074"/>
                  </a:ext>
                </a:extLst>
              </a:tr>
              <a:tr h="260760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Mastitis</a:t>
                      </a:r>
                    </a:p>
                  </a:txBody>
                  <a:tcPr marL="12468" marR="12468" marT="6234" marB="62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</a:rPr>
                        <a:t>–</a:t>
                      </a:r>
                    </a:p>
                  </a:txBody>
                  <a:tcPr marL="12468" marR="12468" marT="6234" marB="62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</a:rPr>
                        <a:t>-0.2</a:t>
                      </a:r>
                    </a:p>
                  </a:txBody>
                  <a:tcPr marL="12468" marR="12468" marT="6234" marB="62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</a:rPr>
                        <a:t>–</a:t>
                      </a:r>
                    </a:p>
                  </a:txBody>
                  <a:tcPr marL="12468" marR="12468" marT="6234" marB="62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</a:rPr>
                        <a:t>0.75</a:t>
                      </a:r>
                    </a:p>
                  </a:txBody>
                  <a:tcPr marL="12468" marR="12468" marT="6234" marB="62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</a:rPr>
                        <a:t>-1</a:t>
                      </a:r>
                    </a:p>
                  </a:txBody>
                  <a:tcPr marL="12468" marR="12468" marT="6234" marB="62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</a:rPr>
                        <a:t>–</a:t>
                      </a:r>
                    </a:p>
                  </a:txBody>
                  <a:tcPr marL="12468" marR="12468" marT="6234" marB="62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5912695"/>
                  </a:ext>
                </a:extLst>
              </a:tr>
              <a:tr h="260760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Metritis</a:t>
                      </a:r>
                    </a:p>
                  </a:txBody>
                  <a:tcPr marL="12468" marR="12468" marT="6234" marB="62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</a:rPr>
                        <a:t>–</a:t>
                      </a:r>
                    </a:p>
                  </a:txBody>
                  <a:tcPr marL="12468" marR="12468" marT="6234" marB="62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</a:rPr>
                        <a:t>**</a:t>
                      </a:r>
                    </a:p>
                  </a:txBody>
                  <a:tcPr marL="12468" marR="12468" marT="6234" marB="62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</a:rPr>
                        <a:t>–</a:t>
                      </a:r>
                    </a:p>
                  </a:txBody>
                  <a:tcPr marL="12468" marR="12468" marT="6234" marB="62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</a:rPr>
                        <a:t>1</a:t>
                      </a:r>
                    </a:p>
                  </a:txBody>
                  <a:tcPr marL="12468" marR="12468" marT="6234" marB="62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</a:rPr>
                        <a:t>0</a:t>
                      </a:r>
                    </a:p>
                  </a:txBody>
                  <a:tcPr marL="12468" marR="12468" marT="6234" marB="62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</a:rPr>
                        <a:t>–</a:t>
                      </a:r>
                    </a:p>
                  </a:txBody>
                  <a:tcPr marL="12468" marR="12468" marT="6234" marB="62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977636"/>
                  </a:ext>
                </a:extLst>
              </a:tr>
              <a:tr h="260760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Residual Feed Intake</a:t>
                      </a:r>
                    </a:p>
                  </a:txBody>
                  <a:tcPr marL="12468" marR="12468" marT="6234" marB="62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</a:rPr>
                        <a:t>–</a:t>
                      </a:r>
                    </a:p>
                  </a:txBody>
                  <a:tcPr marL="12468" marR="12468" marT="6234" marB="62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</a:rPr>
                        <a:t>–</a:t>
                      </a:r>
                    </a:p>
                  </a:txBody>
                  <a:tcPr marL="12468" marR="12468" marT="6234" marB="62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</a:rPr>
                        <a:t>–</a:t>
                      </a:r>
                    </a:p>
                  </a:txBody>
                  <a:tcPr marL="12468" marR="12468" marT="6234" marB="62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</a:rPr>
                        <a:t>-40</a:t>
                      </a:r>
                    </a:p>
                  </a:txBody>
                  <a:tcPr marL="12468" marR="12468" marT="6234" marB="62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</a:rPr>
                        <a:t>–</a:t>
                      </a:r>
                    </a:p>
                  </a:txBody>
                  <a:tcPr marL="12468" marR="12468" marT="6234" marB="62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</a:rPr>
                        <a:t>–</a:t>
                      </a:r>
                    </a:p>
                  </a:txBody>
                  <a:tcPr marL="12468" marR="12468" marT="6234" marB="62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0411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5034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F73755-6A72-F097-E0F2-4B9EC238F9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C8FE52-B4DE-79A6-22C1-A050CBB376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50F8CE-6223-4241-882D-8C053F6794F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CDBFBE3-4450-8E57-B1EC-71BEB8074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Genetic Evaluations for Foot/Claw Health and Mobility</a:t>
            </a:r>
          </a:p>
        </p:txBody>
      </p:sp>
    </p:spTree>
    <p:extLst>
      <p:ext uri="{BB962C8B-B14F-4D97-AF65-F5344CB8AC3E}">
        <p14:creationId xmlns:p14="http://schemas.microsoft.com/office/powerpoint/2010/main" val="488036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9C561-FC90-7C7A-64F0-F20724858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potential data sources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C911024-3D63-79B6-EA0C-BFCFD0CD74F6}"/>
              </a:ext>
            </a:extLst>
          </p:cNvPr>
          <p:cNvGraphicFramePr/>
          <p:nvPr/>
        </p:nvGraphicFramePr>
        <p:xfrm>
          <a:off x="4913248" y="1224294"/>
          <a:ext cx="8119534" cy="5413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4632673-65D2-2B2F-41B0-B34B477C62F7}"/>
              </a:ext>
            </a:extLst>
          </p:cNvPr>
          <p:cNvSpPr txBox="1"/>
          <p:nvPr/>
        </p:nvSpPr>
        <p:spPr>
          <a:xfrm>
            <a:off x="485852" y="1483113"/>
            <a:ext cx="5553308" cy="4489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00" b="1" u="sng" dirty="0">
                <a:latin typeface="Quattrocento Sans" panose="020B0502050000020003" pitchFamily="34" charset="0"/>
              </a:rPr>
              <a:t>UMN collaboration</a:t>
            </a:r>
            <a:r>
              <a:rPr lang="en-US" sz="1600" dirty="0">
                <a:latin typeface="Quattrocento Sans" panose="020B0502050000020003" pitchFamily="34" charset="0"/>
              </a:rPr>
              <a:t> – collecting lesion data reported by trained trimmers</a:t>
            </a:r>
          </a:p>
          <a:p>
            <a:pPr marL="437357" lvl="2" indent="230188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Quattrocento Sans" panose="020B0502050000020003" pitchFamily="34" charset="0"/>
              </a:rPr>
              <a:t>Most also includes associated CattleEye data</a:t>
            </a:r>
          </a:p>
          <a:p>
            <a:pPr marL="228600" lvl="2" indent="-22860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00" b="1" u="sng" dirty="0">
                <a:latin typeface="Quattrocento Sans" panose="020B0502050000020003" pitchFamily="34" charset="0"/>
              </a:rPr>
              <a:t>CattleEye data</a:t>
            </a:r>
            <a:r>
              <a:rPr lang="en-US" sz="1600" dirty="0">
                <a:latin typeface="Quattrocento Sans" panose="020B0502050000020003" pitchFamily="34" charset="0"/>
              </a:rPr>
              <a:t> - mobility scores collected autonomously by a video analytics platform, providing a score ranging from 1 to 100, with a threshold of 50 indicating a possible mobility problem</a:t>
            </a:r>
          </a:p>
          <a:p>
            <a:pPr marL="228600" lvl="2" indent="-22860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00" b="1" u="sng" dirty="0">
                <a:latin typeface="Quattrocento Sans" panose="020B0502050000020003" pitchFamily="34" charset="0"/>
              </a:rPr>
              <a:t>DRPC lesion data </a:t>
            </a:r>
            <a:r>
              <a:rPr lang="en-US" sz="1600" dirty="0">
                <a:latin typeface="Quattrocento Sans" panose="020B0502050000020003" pitchFamily="34" charset="0"/>
              </a:rPr>
              <a:t>– lesion data collected within farm management software that are provided to the DRPC (research)</a:t>
            </a:r>
          </a:p>
          <a:p>
            <a:pPr marL="228600" lvl="2" indent="-22860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00" b="1" u="sng" dirty="0">
                <a:latin typeface="Quattrocento Sans" panose="020B0502050000020003" pitchFamily="34" charset="0"/>
              </a:rPr>
              <a:t>Producer-reported to NCD </a:t>
            </a:r>
            <a:r>
              <a:rPr lang="en-US" sz="1600" dirty="0">
                <a:latin typeface="Quattrocento Sans" panose="020B0502050000020003" pitchFamily="34" charset="0"/>
              </a:rPr>
              <a:t>– reported ”LAME” through Format 6 sent by DRPCs</a:t>
            </a:r>
          </a:p>
        </p:txBody>
      </p:sp>
      <p:pic>
        <p:nvPicPr>
          <p:cNvPr id="1026" name="Picture 2" descr="9 Astonishing Facts About University Of Minnesota - Facts.net">
            <a:extLst>
              <a:ext uri="{FF2B5EF4-FFF2-40B4-BE49-F238E27FC236}">
                <a16:creationId xmlns:a16="http://schemas.microsoft.com/office/drawing/2014/main" id="{E6166E55-6266-701C-DCA7-B069DA4E9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4879" y="535259"/>
            <a:ext cx="1903142" cy="107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EB98F9-5A6A-9B2D-2F7A-92C6AC0F48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7A698-D502-854D-5D55-DD6FDF646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Lameness vs Lesions vs Mobility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753DF-3AE0-0AFC-8885-CC810CAE2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4701813" cy="4803775"/>
          </a:xfrm>
        </p:spPr>
        <p:txBody>
          <a:bodyPr>
            <a:noAutofit/>
          </a:bodyPr>
          <a:lstStyle/>
          <a:p>
            <a:r>
              <a:rPr lang="en-US" sz="2000" dirty="0">
                <a:cs typeface="Arial" panose="020B0604020202020204" pitchFamily="34" charset="0"/>
              </a:rPr>
              <a:t>Target trait is lameness – what’s the ‘optimal’ measure of lameness?</a:t>
            </a:r>
          </a:p>
          <a:p>
            <a:r>
              <a:rPr lang="en-US" sz="2000" dirty="0">
                <a:cs typeface="Arial" panose="020B0604020202020204" pitchFamily="34" charset="0"/>
              </a:rPr>
              <a:t>Cause: Lesion Incidence</a:t>
            </a:r>
          </a:p>
          <a:p>
            <a:pPr lvl="1"/>
            <a:r>
              <a:rPr lang="en-US" sz="2000" dirty="0">
                <a:cs typeface="Arial" panose="020B0604020202020204" pitchFamily="34" charset="0"/>
              </a:rPr>
              <a:t>Producer reported, hoof trimmer records</a:t>
            </a:r>
          </a:p>
          <a:p>
            <a:pPr lvl="1"/>
            <a:r>
              <a:rPr lang="en-US" sz="2000" dirty="0">
                <a:cs typeface="Arial" panose="020B0604020202020204" pitchFamily="34" charset="0"/>
              </a:rPr>
              <a:t>Format 6 </a:t>
            </a:r>
          </a:p>
          <a:p>
            <a:pPr lvl="2"/>
            <a:r>
              <a:rPr lang="en-US" sz="2000" dirty="0">
                <a:cs typeface="Arial" panose="020B0604020202020204" pitchFamily="34" charset="0"/>
              </a:rPr>
              <a:t>Infectious</a:t>
            </a:r>
          </a:p>
          <a:p>
            <a:pPr lvl="2"/>
            <a:r>
              <a:rPr lang="en-US" sz="2000" dirty="0">
                <a:cs typeface="Arial" panose="020B0604020202020204" pitchFamily="34" charset="0"/>
              </a:rPr>
              <a:t>Metabolic (noninfectious)</a:t>
            </a:r>
          </a:p>
          <a:p>
            <a:pPr lvl="2"/>
            <a:r>
              <a:rPr lang="en-US" sz="2000" dirty="0">
                <a:cs typeface="Arial" panose="020B0604020202020204" pitchFamily="34" charset="0"/>
              </a:rPr>
              <a:t>Other (noninfectious)</a:t>
            </a:r>
          </a:p>
          <a:p>
            <a:pPr lvl="1"/>
            <a:r>
              <a:rPr lang="en-US" sz="2000" dirty="0">
                <a:cs typeface="Arial" panose="020B0604020202020204" pitchFamily="34" charset="0"/>
              </a:rPr>
              <a:t>Binary Measure</a:t>
            </a:r>
          </a:p>
          <a:p>
            <a:pPr lvl="1"/>
            <a:r>
              <a:rPr lang="en-US" sz="2000" dirty="0">
                <a:cs typeface="Arial" panose="020B0604020202020204" pitchFamily="34" charset="0"/>
              </a:rPr>
              <a:t>Clear biological basis and interpretation</a:t>
            </a:r>
          </a:p>
          <a:p>
            <a:pPr lvl="1"/>
            <a:r>
              <a:rPr lang="en-US" sz="2000" dirty="0">
                <a:cs typeface="Arial" panose="020B0604020202020204" pitchFamily="34" charset="0"/>
              </a:rPr>
              <a:t>Labor intensive to collect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7E218F-F177-39DD-D6EF-A872B87C3F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0013" y="1556954"/>
            <a:ext cx="6537839" cy="503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533924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F2D1E8-F97A-1539-A6E3-B6820A4096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5F0A2-9A52-6A9D-2EAF-8FA8A06F0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Lameness vs Lesions vs Mobility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26932-AF7C-21D7-CE6E-424D406B1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33024"/>
            <a:ext cx="5065781" cy="4922648"/>
          </a:xfrm>
        </p:spPr>
        <p:txBody>
          <a:bodyPr>
            <a:normAutofit/>
          </a:bodyPr>
          <a:lstStyle/>
          <a:p>
            <a:r>
              <a:rPr lang="en-US" sz="2100" dirty="0"/>
              <a:t>Target trait is lameness – what’s the ‘optimal’ measure of lameness?</a:t>
            </a:r>
          </a:p>
          <a:p>
            <a:r>
              <a:rPr lang="en-US" sz="2100" dirty="0"/>
              <a:t>Effect: Mobility Scores</a:t>
            </a:r>
          </a:p>
          <a:p>
            <a:pPr lvl="1"/>
            <a:r>
              <a:rPr lang="en-US" sz="2100" dirty="0"/>
              <a:t>Continuous measure of difficulty walking</a:t>
            </a:r>
          </a:p>
          <a:p>
            <a:pPr lvl="2"/>
            <a:r>
              <a:rPr lang="en-US" sz="2100" dirty="0"/>
              <a:t>0 – ‘Perfect’ gait</a:t>
            </a:r>
          </a:p>
          <a:p>
            <a:pPr lvl="2"/>
            <a:r>
              <a:rPr lang="en-US" sz="2100" dirty="0"/>
              <a:t>100 – Extreme difficulty walking</a:t>
            </a:r>
          </a:p>
          <a:p>
            <a:pPr lvl="1"/>
            <a:r>
              <a:rPr lang="en-US" sz="2100" dirty="0"/>
              <a:t>Automated data collection – </a:t>
            </a:r>
            <a:r>
              <a:rPr lang="en-US" sz="2100" dirty="0" err="1"/>
              <a:t>CattleEye</a:t>
            </a:r>
            <a:endParaRPr lang="en-US" sz="2100" dirty="0"/>
          </a:p>
          <a:p>
            <a:pPr lvl="1"/>
            <a:r>
              <a:rPr lang="en-US" sz="2100" dirty="0"/>
              <a:t>May capture non-lesion causes of lameness that may be otherwise difficult to characterize</a:t>
            </a:r>
          </a:p>
          <a:p>
            <a:pPr lvl="1"/>
            <a:r>
              <a:rPr lang="en-US" sz="2100" dirty="0"/>
              <a:t>Increase in mobility score may not always reflect full severity of issue</a:t>
            </a:r>
          </a:p>
        </p:txBody>
      </p:sp>
      <p:pic>
        <p:nvPicPr>
          <p:cNvPr id="3074" name="Picture 2" descr="Dairy One's latest technology offering: CattleEye! | Dairy One">
            <a:extLst>
              <a:ext uri="{FF2B5EF4-FFF2-40B4-BE49-F238E27FC236}">
                <a16:creationId xmlns:a16="http://schemas.microsoft.com/office/drawing/2014/main" id="{5D4436AE-2F85-EC5D-2674-EAE3819C6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188" y="1901951"/>
            <a:ext cx="6186055" cy="459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323516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C4873DA-2A99-0B16-BA6B-90019F01C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Lesion Data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C04547-77DB-5696-3C6A-EA3F4F537C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0F8CE-6223-4241-882D-8C053F6794F3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7556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DA6A9-D7FE-3F47-AFFE-190862E2F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DRMS lesion data received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2E7D0-DC4A-D74F-9B54-088F35282B35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727912" y="1574157"/>
            <a:ext cx="6081529" cy="307420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Total records submitted: n = 721,209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Number of herds: n = 830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Number of cow records: n = 719,170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Event dates ranging from 2002 to 2024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Animals that saw the trimmer with(out) lesions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CFD8FA-CA4C-4459-5EAA-5D5782973C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19372" y="1620453"/>
            <a:ext cx="4201610" cy="4768771"/>
          </a:xfrm>
        </p:spPr>
        <p:txBody>
          <a:bodyPr>
            <a:normAutofit fontScale="92500" lnSpcReduction="10000"/>
          </a:bodyPr>
          <a:lstStyle/>
          <a:p>
            <a:r>
              <a:rPr lang="en-US" sz="2700" dirty="0"/>
              <a:t>Lesions included:</a:t>
            </a:r>
          </a:p>
          <a:p>
            <a:pPr lvl="1"/>
            <a:r>
              <a:rPr lang="en-US" sz="1800" dirty="0"/>
              <a:t>Abscess</a:t>
            </a:r>
          </a:p>
          <a:p>
            <a:pPr lvl="1"/>
            <a:r>
              <a:rPr lang="en-US" sz="1800" dirty="0"/>
              <a:t>Erosion heel</a:t>
            </a:r>
          </a:p>
          <a:p>
            <a:pPr lvl="1"/>
            <a:r>
              <a:rPr lang="en-US" sz="1800" dirty="0"/>
              <a:t>Interdigital dermatitis</a:t>
            </a:r>
          </a:p>
          <a:p>
            <a:pPr lvl="1"/>
            <a:r>
              <a:rPr lang="en-US" sz="1800" dirty="0"/>
              <a:t>Non-foot, upper-leg</a:t>
            </a:r>
          </a:p>
          <a:p>
            <a:pPr lvl="1"/>
            <a:r>
              <a:rPr lang="en-US" sz="1800" dirty="0"/>
              <a:t>Thin sole</a:t>
            </a:r>
          </a:p>
          <a:p>
            <a:pPr lvl="1"/>
            <a:r>
              <a:rPr lang="en-US" sz="1800" dirty="0"/>
              <a:t>Corkscrew claw</a:t>
            </a:r>
          </a:p>
          <a:p>
            <a:pPr lvl="1"/>
            <a:r>
              <a:rPr lang="en-US" sz="1800" dirty="0"/>
              <a:t>Foot rot</a:t>
            </a:r>
          </a:p>
          <a:p>
            <a:pPr lvl="1"/>
            <a:r>
              <a:rPr lang="en-US" sz="1800" dirty="0"/>
              <a:t>Korn</a:t>
            </a:r>
          </a:p>
          <a:p>
            <a:pPr lvl="1"/>
            <a:r>
              <a:rPr lang="en-US" sz="1800" dirty="0"/>
              <a:t>Other</a:t>
            </a:r>
          </a:p>
          <a:p>
            <a:pPr lvl="1"/>
            <a:r>
              <a:rPr lang="en-US" sz="1800" dirty="0"/>
              <a:t>Ulcer</a:t>
            </a:r>
          </a:p>
          <a:p>
            <a:pPr lvl="1"/>
            <a:r>
              <a:rPr lang="en-US" sz="1800" dirty="0"/>
              <a:t>Digital dermatitis / heel wart</a:t>
            </a:r>
          </a:p>
          <a:p>
            <a:pPr lvl="1"/>
            <a:r>
              <a:rPr lang="en-US" sz="1800" dirty="0"/>
              <a:t>Sole hemorrhage</a:t>
            </a:r>
          </a:p>
          <a:p>
            <a:pPr lvl="1"/>
            <a:r>
              <a:rPr lang="en-US" sz="1800" dirty="0"/>
              <a:t>Laminitis</a:t>
            </a:r>
          </a:p>
          <a:p>
            <a:pPr lvl="1"/>
            <a:r>
              <a:rPr lang="en-US" sz="1800" dirty="0"/>
              <a:t>White line / separation</a:t>
            </a:r>
          </a:p>
          <a:p>
            <a:pPr lvl="1"/>
            <a:r>
              <a:rPr lang="en-US" sz="1800" dirty="0"/>
              <a:t>Vertical / sand cracks</a:t>
            </a:r>
          </a:p>
        </p:txBody>
      </p:sp>
    </p:spTree>
    <p:extLst>
      <p:ext uri="{BB962C8B-B14F-4D97-AF65-F5344CB8AC3E}">
        <p14:creationId xmlns:p14="http://schemas.microsoft.com/office/powerpoint/2010/main" val="257201658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Topics for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854810"/>
            <a:ext cx="6219816" cy="4158252"/>
          </a:xfrm>
        </p:spPr>
        <p:txBody>
          <a:bodyPr/>
          <a:lstStyle/>
          <a:p>
            <a:pPr marL="284149" indent="-284149">
              <a:lnSpc>
                <a:spcPts val="3200"/>
              </a:lnSpc>
              <a:spcAft>
                <a:spcPts val="1333"/>
              </a:spcAft>
            </a:pPr>
            <a:r>
              <a:rPr lang="en-US" dirty="0"/>
              <a:t>April 2025 Net Merit Update</a:t>
            </a:r>
          </a:p>
          <a:p>
            <a:pPr marL="284149" indent="-284149">
              <a:lnSpc>
                <a:spcPts val="3200"/>
              </a:lnSpc>
              <a:spcAft>
                <a:spcPts val="1333"/>
              </a:spcAft>
            </a:pPr>
            <a:r>
              <a:rPr lang="en-US" dirty="0"/>
              <a:t>April 2025 Base Change</a:t>
            </a:r>
          </a:p>
          <a:p>
            <a:pPr marL="284149" indent="-284149">
              <a:lnSpc>
                <a:spcPts val="3200"/>
              </a:lnSpc>
              <a:spcAft>
                <a:spcPts val="1333"/>
              </a:spcAft>
            </a:pPr>
            <a:r>
              <a:rPr lang="en-US" dirty="0"/>
              <a:t>Genetic Evaluations of Foot/Claw Health and Mobility</a:t>
            </a:r>
          </a:p>
          <a:p>
            <a:pPr marL="284149" indent="-284149">
              <a:lnSpc>
                <a:spcPts val="3200"/>
              </a:lnSpc>
              <a:spcAft>
                <a:spcPts val="1333"/>
              </a:spcAft>
            </a:pPr>
            <a:r>
              <a:rPr lang="en-US" dirty="0"/>
              <a:t>The Future of Net Merit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529580-E50A-2B40-B37F-F26DCCF54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716" y="1854810"/>
            <a:ext cx="5124272" cy="382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3493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3EAF220-DFEA-71C4-C5C4-44C50EDE1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Matching with the National Cooperator Database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ED06618-9205-D3E7-C4E6-DC9E03664A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8761" y="2051612"/>
            <a:ext cx="11240323" cy="4314553"/>
          </a:xfrm>
        </p:spPr>
        <p:txBody>
          <a:bodyPr>
            <a:normAutofit/>
          </a:bodyPr>
          <a:lstStyle/>
          <a:p>
            <a:r>
              <a:rPr lang="en-US" dirty="0"/>
              <a:t>Total records with matching cow control number and herd-year lactation record in NCD: n = 549,994</a:t>
            </a:r>
          </a:p>
          <a:p>
            <a:endParaRPr lang="en-US" dirty="0"/>
          </a:p>
          <a:p>
            <a:r>
              <a:rPr lang="en-US" dirty="0"/>
              <a:t>For subsequent analyses, healthy contemporary herd mates based on herd-year were extracted from NCD</a:t>
            </a:r>
          </a:p>
        </p:txBody>
      </p:sp>
    </p:spTree>
    <p:extLst>
      <p:ext uri="{BB962C8B-B14F-4D97-AF65-F5344CB8AC3E}">
        <p14:creationId xmlns:p14="http://schemas.microsoft.com/office/powerpoint/2010/main" val="1193648936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CFC28-D923-312B-6977-93AE59A45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dermatitis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0FC729-C405-641E-B272-9DD8884582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Most reported lesion within dataset</a:t>
            </a:r>
          </a:p>
          <a:p>
            <a:r>
              <a:rPr lang="en-US" dirty="0"/>
              <a:t>Total records after merging with NCD: n = 568,302</a:t>
            </a:r>
          </a:p>
          <a:p>
            <a:r>
              <a:rPr lang="en-US" dirty="0"/>
              <a:t>Overall lactation incidence: 6.4%</a:t>
            </a:r>
          </a:p>
          <a:p>
            <a:r>
              <a:rPr lang="en-US" dirty="0"/>
              <a:t>Number of unique cows: n = 304,307</a:t>
            </a:r>
          </a:p>
          <a:p>
            <a:r>
              <a:rPr lang="en-US" dirty="0"/>
              <a:t>Most prevalent breeds represented: HO, JE, XX</a:t>
            </a:r>
          </a:p>
          <a:p>
            <a:r>
              <a:rPr lang="en-US" dirty="0"/>
              <a:t>97% of records included in parities 1 to 5</a:t>
            </a:r>
          </a:p>
        </p:txBody>
      </p:sp>
    </p:spTree>
    <p:extLst>
      <p:ext uri="{BB962C8B-B14F-4D97-AF65-F5344CB8AC3E}">
        <p14:creationId xmlns:p14="http://schemas.microsoft.com/office/powerpoint/2010/main" val="781099716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F9E49-05EB-10C0-D8F8-033A3AEA0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Digital dermatitis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1359E5-5392-CBAA-AC55-63FAE9DE1D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Threshold animal model with same effects as current CDCB health evaluations</a:t>
            </a:r>
          </a:p>
          <a:p>
            <a:pPr lvl="1"/>
            <a:r>
              <a:rPr lang="en-US" dirty="0"/>
              <a:t>Heritability = 9.0% (SD = 0.006)</a:t>
            </a:r>
          </a:p>
          <a:p>
            <a:pPr lvl="1"/>
            <a:endParaRPr lang="en-US" dirty="0"/>
          </a:p>
          <a:p>
            <a:r>
              <a:rPr lang="en-US" dirty="0"/>
              <a:t>Linear animal model with same effects as current CDCB health evaluations</a:t>
            </a:r>
          </a:p>
          <a:p>
            <a:pPr lvl="1"/>
            <a:r>
              <a:rPr lang="en-US" dirty="0"/>
              <a:t>Heritability = 2.7%</a:t>
            </a:r>
          </a:p>
        </p:txBody>
      </p:sp>
    </p:spTree>
    <p:extLst>
      <p:ext uri="{BB962C8B-B14F-4D97-AF65-F5344CB8AC3E}">
        <p14:creationId xmlns:p14="http://schemas.microsoft.com/office/powerpoint/2010/main" val="4016265955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10D97-7439-3011-576E-04B6C096D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7FAC73-5B14-13F5-CBB8-50548826EF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0F8CE-6223-4241-882D-8C053F6794F3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8626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B1B67-F6EB-1566-0B9B-65E60F5C3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188" y="378573"/>
            <a:ext cx="10515600" cy="1325563"/>
          </a:xfrm>
        </p:spPr>
        <p:txBody>
          <a:bodyPr/>
          <a:lstStyle/>
          <a:p>
            <a:r>
              <a:rPr lang="en-US" dirty="0" err="1"/>
              <a:t>CattleEye</a:t>
            </a:r>
            <a:r>
              <a:rPr lang="en-US" dirty="0"/>
              <a:t> Availability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6116B13-AE18-FA7B-FF34-62136FFCAB4D}"/>
              </a:ext>
            </a:extLst>
          </p:cNvPr>
          <p:cNvCxnSpPr/>
          <p:nvPr/>
        </p:nvCxnSpPr>
        <p:spPr>
          <a:xfrm>
            <a:off x="6682232" y="6474291"/>
            <a:ext cx="508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CFCAAC7-9C16-B427-A827-79FA4A12DFCF}"/>
              </a:ext>
            </a:extLst>
          </p:cNvPr>
          <p:cNvSpPr txBox="1"/>
          <p:nvPr/>
        </p:nvSpPr>
        <p:spPr>
          <a:xfrm>
            <a:off x="7207297" y="6288818"/>
            <a:ext cx="177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CattleEye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7624F69-1744-04E2-D140-946569217059}"/>
              </a:ext>
            </a:extLst>
          </p:cNvPr>
          <p:cNvCxnSpPr/>
          <p:nvPr/>
        </p:nvCxnSpPr>
        <p:spPr>
          <a:xfrm>
            <a:off x="9679432" y="6474291"/>
            <a:ext cx="50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66786BC-2B37-1FD2-E27A-6DF8479AB29A}"/>
              </a:ext>
            </a:extLst>
          </p:cNvPr>
          <p:cNvSpPr txBox="1"/>
          <p:nvPr/>
        </p:nvSpPr>
        <p:spPr>
          <a:xfrm>
            <a:off x="10204497" y="6288818"/>
            <a:ext cx="177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Trimmer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E89E2D-6F21-DEC2-86A3-228EDB0B20EB}"/>
              </a:ext>
            </a:extLst>
          </p:cNvPr>
          <p:cNvSpPr txBox="1"/>
          <p:nvPr/>
        </p:nvSpPr>
        <p:spPr>
          <a:xfrm>
            <a:off x="849774" y="1702536"/>
            <a:ext cx="478406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Cumulative number of cow-parities with a </a:t>
            </a:r>
            <a:r>
              <a:rPr lang="en-US" sz="2600" dirty="0" err="1"/>
              <a:t>CattleEye</a:t>
            </a:r>
            <a:r>
              <a:rPr lang="en-US" sz="2600" dirty="0"/>
              <a:t> (red) or trimmer (black) record per herd</a:t>
            </a:r>
          </a:p>
          <a:p>
            <a:endParaRPr lang="en-US" sz="2600" dirty="0"/>
          </a:p>
          <a:p>
            <a:r>
              <a:rPr lang="en-US" sz="2600" dirty="0"/>
              <a:t>4 herds</a:t>
            </a:r>
          </a:p>
          <a:p>
            <a:r>
              <a:rPr lang="en-US" sz="2600" dirty="0"/>
              <a:t>Earliest record 2020</a:t>
            </a:r>
          </a:p>
          <a:p>
            <a:r>
              <a:rPr lang="en-US" sz="2400" dirty="0"/>
              <a:t>34,110 cow-parities with </a:t>
            </a:r>
            <a:r>
              <a:rPr lang="en-US" sz="2400" dirty="0" err="1"/>
              <a:t>CattleEye</a:t>
            </a:r>
            <a:r>
              <a:rPr lang="en-US" sz="2400" dirty="0"/>
              <a:t> scores or lesion data</a:t>
            </a:r>
          </a:p>
          <a:p>
            <a:pPr lvl="1"/>
            <a:r>
              <a:rPr lang="en-US" sz="2400" dirty="0"/>
              <a:t>24,644 with </a:t>
            </a:r>
            <a:r>
              <a:rPr lang="en-US" sz="2400" dirty="0" err="1"/>
              <a:t>CattleEye</a:t>
            </a:r>
            <a:r>
              <a:rPr lang="en-US" sz="2400" dirty="0"/>
              <a:t> score</a:t>
            </a:r>
          </a:p>
          <a:p>
            <a:pPr lvl="1"/>
            <a:r>
              <a:rPr lang="en-US" sz="2400" dirty="0"/>
              <a:t>15,755 with trimmer record (normal or lesion)</a:t>
            </a:r>
          </a:p>
        </p:txBody>
      </p:sp>
      <p:pic>
        <p:nvPicPr>
          <p:cNvPr id="19" name="Content Placeholder 18" descr="A graph of a number of numbers and a line&#10;&#10;Description automatically generated">
            <a:extLst>
              <a:ext uri="{FF2B5EF4-FFF2-40B4-BE49-F238E27FC236}">
                <a16:creationId xmlns:a16="http://schemas.microsoft.com/office/drawing/2014/main" id="{7E537B91-ACD2-C3ED-4F29-4D10265120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171" y="294813"/>
            <a:ext cx="6030581" cy="6030581"/>
          </a:xfrm>
        </p:spPr>
      </p:pic>
    </p:spTree>
    <p:extLst>
      <p:ext uri="{BB962C8B-B14F-4D97-AF65-F5344CB8AC3E}">
        <p14:creationId xmlns:p14="http://schemas.microsoft.com/office/powerpoint/2010/main" val="1584574791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6" descr="A screenshot of a graph&#10;&#10;Description automatically generated">
            <a:extLst>
              <a:ext uri="{FF2B5EF4-FFF2-40B4-BE49-F238E27FC236}">
                <a16:creationId xmlns:a16="http://schemas.microsoft.com/office/drawing/2014/main" id="{1FECE653-7541-318C-2975-1AF0AA7692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12" y="170022"/>
            <a:ext cx="5225592" cy="6531991"/>
          </a:xfr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C9A005A-0E5F-D001-EE2B-608EDCD3299A}"/>
              </a:ext>
            </a:extLst>
          </p:cNvPr>
          <p:cNvSpPr txBox="1"/>
          <p:nvPr/>
        </p:nvSpPr>
        <p:spPr>
          <a:xfrm>
            <a:off x="6025415" y="2080983"/>
            <a:ext cx="5654973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One score per day (ideally)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Up to 294 mobility scores per lactation in current data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Highly dimensional, complex trends 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Don’t tell us </a:t>
            </a:r>
            <a:r>
              <a:rPr lang="en-US" sz="2400" i="1" dirty="0"/>
              <a:t>why</a:t>
            </a:r>
            <a:r>
              <a:rPr lang="en-US" sz="2400" dirty="0"/>
              <a:t> the animal is lame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Identification of most important features </a:t>
            </a:r>
            <a:r>
              <a:rPr lang="en-US" sz="2400" i="1" dirty="0"/>
              <a:t>for genetic evaluation</a:t>
            </a:r>
            <a:endParaRPr lang="en-US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B67613-DCFB-BA69-AB93-8F4E77849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7128" y="310261"/>
            <a:ext cx="5754624" cy="1325563"/>
          </a:xfrm>
        </p:spPr>
        <p:txBody>
          <a:bodyPr>
            <a:normAutofit/>
          </a:bodyPr>
          <a:lstStyle/>
          <a:p>
            <a:r>
              <a:rPr lang="en-US" dirty="0"/>
              <a:t>Mobility Score Dimensionality</a:t>
            </a:r>
          </a:p>
        </p:txBody>
      </p:sp>
    </p:spTree>
    <p:extLst>
      <p:ext uri="{BB962C8B-B14F-4D97-AF65-F5344CB8AC3E}">
        <p14:creationId xmlns:p14="http://schemas.microsoft.com/office/powerpoint/2010/main" val="3967142994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E41951-8B0F-27B6-4675-C1CA3579E8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6" descr="A screenshot of a graph&#10;&#10;Description automatically generated">
            <a:extLst>
              <a:ext uri="{FF2B5EF4-FFF2-40B4-BE49-F238E27FC236}">
                <a16:creationId xmlns:a16="http://schemas.microsoft.com/office/drawing/2014/main" id="{8DE3A399-0688-9F09-10DE-A57B379902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60" y="143128"/>
            <a:ext cx="5225592" cy="6531991"/>
          </a:xfr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903A1A4-F1A7-34F2-EAEB-CAA13984E83D}"/>
              </a:ext>
            </a:extLst>
          </p:cNvPr>
          <p:cNvSpPr txBox="1"/>
          <p:nvPr/>
        </p:nvSpPr>
        <p:spPr>
          <a:xfrm>
            <a:off x="6025415" y="2080983"/>
            <a:ext cx="565497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dirty="0"/>
              <a:t>Reducing the dimensionality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Mean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Log-Variance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Proportion of Scores Exceeding a Threshold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082BF9-EFD5-6952-C10B-46717193C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7128" y="310261"/>
            <a:ext cx="5754624" cy="1325563"/>
          </a:xfrm>
        </p:spPr>
        <p:txBody>
          <a:bodyPr>
            <a:normAutofit/>
          </a:bodyPr>
          <a:lstStyle/>
          <a:p>
            <a:r>
              <a:rPr lang="en-US" dirty="0"/>
              <a:t>Mobility Score Dimensionality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556255A-CAF3-7970-55E7-EECC39488C1E}"/>
                  </a:ext>
                </a:extLst>
              </p:cNvPr>
              <p:cNvSpPr txBox="1"/>
              <p:nvPr/>
            </p:nvSpPr>
            <p:spPr>
              <a:xfrm>
                <a:off x="7557516" y="2562933"/>
                <a:ext cx="1418915" cy="7116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𝑀𝑆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556255A-CAF3-7970-55E7-EECC39488C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7516" y="2562933"/>
                <a:ext cx="1418915" cy="7116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327E4AB-FEF8-3B10-F36A-6290C793D7DF}"/>
              </a:ext>
            </a:extLst>
          </p:cNvPr>
          <p:cNvCxnSpPr/>
          <p:nvPr/>
        </p:nvCxnSpPr>
        <p:spPr>
          <a:xfrm>
            <a:off x="671816" y="1325880"/>
            <a:ext cx="2313432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8EC12CB-ED80-60A2-3977-D541CC794113}"/>
              </a:ext>
            </a:extLst>
          </p:cNvPr>
          <p:cNvCxnSpPr/>
          <p:nvPr/>
        </p:nvCxnSpPr>
        <p:spPr>
          <a:xfrm>
            <a:off x="3091928" y="1761744"/>
            <a:ext cx="2313432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343C5FF-E31A-5D37-A8E9-3C7F292FC869}"/>
              </a:ext>
            </a:extLst>
          </p:cNvPr>
          <p:cNvCxnSpPr/>
          <p:nvPr/>
        </p:nvCxnSpPr>
        <p:spPr>
          <a:xfrm>
            <a:off x="680960" y="3256315"/>
            <a:ext cx="2313432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5963307-7E56-259C-2598-C7B4D57BABA9}"/>
              </a:ext>
            </a:extLst>
          </p:cNvPr>
          <p:cNvCxnSpPr/>
          <p:nvPr/>
        </p:nvCxnSpPr>
        <p:spPr>
          <a:xfrm>
            <a:off x="3110216" y="3401568"/>
            <a:ext cx="2313432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5EC9F0D-9377-16FD-E073-1283E9D77E08}"/>
              </a:ext>
            </a:extLst>
          </p:cNvPr>
          <p:cNvCxnSpPr/>
          <p:nvPr/>
        </p:nvCxnSpPr>
        <p:spPr>
          <a:xfrm>
            <a:off x="680960" y="5812536"/>
            <a:ext cx="2313432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2B0E4F0-7EE8-A434-24BE-797DB3C5DEF6}"/>
              </a:ext>
            </a:extLst>
          </p:cNvPr>
          <p:cNvCxnSpPr/>
          <p:nvPr/>
        </p:nvCxnSpPr>
        <p:spPr>
          <a:xfrm>
            <a:off x="3110216" y="5282184"/>
            <a:ext cx="2313432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D32598C-FF5D-05A8-6972-043AC4ACC3FE}"/>
                  </a:ext>
                </a:extLst>
              </p:cNvPr>
              <p:cNvSpPr txBox="1"/>
              <p:nvPr/>
            </p:nvSpPr>
            <p:spPr>
              <a:xfrm>
                <a:off x="8410509" y="3395832"/>
                <a:ext cx="3558090" cy="5484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b="0" dirty="0">
                    <a:ea typeface="Cambria Math" panose="02040503050406030204" pitchFamily="18" charset="0"/>
                  </a:rPr>
                  <a:t>Log-Var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log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⁡(1+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𝑀𝑆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D32598C-FF5D-05A8-6972-043AC4ACC3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0509" y="3395832"/>
                <a:ext cx="3558090" cy="548420"/>
              </a:xfrm>
              <a:prstGeom prst="rect">
                <a:avLst/>
              </a:prstGeom>
              <a:blipFill>
                <a:blip r:embed="rId5"/>
                <a:stretch>
                  <a:fillRect l="-5317" b="-2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4A84406F-87CD-DE2B-DC21-E8F8E8E82ED8}"/>
              </a:ext>
            </a:extLst>
          </p:cNvPr>
          <p:cNvSpPr/>
          <p:nvPr/>
        </p:nvSpPr>
        <p:spPr>
          <a:xfrm>
            <a:off x="652660" y="612651"/>
            <a:ext cx="2332588" cy="1158238"/>
          </a:xfrm>
          <a:prstGeom prst="rect">
            <a:avLst/>
          </a:prstGeom>
          <a:solidFill>
            <a:srgbClr val="B4B4B4">
              <a:alpha val="3098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DA1DEA9-9FFD-86C0-292C-2430BBA522BA}"/>
              </a:ext>
            </a:extLst>
          </p:cNvPr>
          <p:cNvSpPr/>
          <p:nvPr/>
        </p:nvSpPr>
        <p:spPr>
          <a:xfrm>
            <a:off x="3082350" y="1537723"/>
            <a:ext cx="2332588" cy="347460"/>
          </a:xfrm>
          <a:prstGeom prst="rect">
            <a:avLst/>
          </a:prstGeom>
          <a:solidFill>
            <a:srgbClr val="B4B4B4">
              <a:alpha val="3098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AAC9171-5CF4-69B8-2EBD-343035FCCE17}"/>
              </a:ext>
            </a:extLst>
          </p:cNvPr>
          <p:cNvSpPr/>
          <p:nvPr/>
        </p:nvSpPr>
        <p:spPr>
          <a:xfrm>
            <a:off x="700680" y="2999240"/>
            <a:ext cx="2332588" cy="512904"/>
          </a:xfrm>
          <a:prstGeom prst="rect">
            <a:avLst/>
          </a:prstGeom>
          <a:solidFill>
            <a:srgbClr val="B4B4B4">
              <a:alpha val="3098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4F24502-4217-00E1-0494-3C10170ADD6E}"/>
              </a:ext>
            </a:extLst>
          </p:cNvPr>
          <p:cNvSpPr/>
          <p:nvPr/>
        </p:nvSpPr>
        <p:spPr>
          <a:xfrm>
            <a:off x="3046898" y="2679906"/>
            <a:ext cx="2332588" cy="1347205"/>
          </a:xfrm>
          <a:prstGeom prst="rect">
            <a:avLst/>
          </a:prstGeom>
          <a:solidFill>
            <a:srgbClr val="B4B4B4">
              <a:alpha val="3098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6A7B277-59D1-09D2-3672-4A546B81E003}"/>
              </a:ext>
            </a:extLst>
          </p:cNvPr>
          <p:cNvSpPr/>
          <p:nvPr/>
        </p:nvSpPr>
        <p:spPr>
          <a:xfrm>
            <a:off x="671816" y="5532120"/>
            <a:ext cx="2332588" cy="498439"/>
          </a:xfrm>
          <a:prstGeom prst="rect">
            <a:avLst/>
          </a:prstGeom>
          <a:solidFill>
            <a:srgbClr val="B4B4B4">
              <a:alpha val="3098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8993039-AA12-0AA2-8416-78B5E24DCEA9}"/>
              </a:ext>
            </a:extLst>
          </p:cNvPr>
          <p:cNvSpPr/>
          <p:nvPr/>
        </p:nvSpPr>
        <p:spPr>
          <a:xfrm>
            <a:off x="3100638" y="4922905"/>
            <a:ext cx="2332588" cy="737607"/>
          </a:xfrm>
          <a:prstGeom prst="rect">
            <a:avLst/>
          </a:prstGeom>
          <a:solidFill>
            <a:srgbClr val="B4B4B4">
              <a:alpha val="3098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2302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9A28044-2D0E-3316-3AEC-5D55782EF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changes to Format 6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DE44BB-BE59-E228-E8A4-A8FE63ADA9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50F8CE-6223-4241-882D-8C053F6794F3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CE06519-AE16-6B04-9471-BDBEDABEE1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16" t="32294" r="13592" b="12165"/>
          <a:stretch/>
        </p:blipFill>
        <p:spPr bwMode="auto">
          <a:xfrm>
            <a:off x="2281508" y="1948194"/>
            <a:ext cx="7603583" cy="41381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471363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5FBC22-4B1A-E7ED-AB9F-9DC3535DBA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50F8CE-6223-4241-882D-8C053F6794F3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17B2A07-BAF2-8C58-C339-36223E3AF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Future of Net Merit</a:t>
            </a:r>
          </a:p>
        </p:txBody>
      </p:sp>
    </p:spTree>
    <p:extLst>
      <p:ext uri="{BB962C8B-B14F-4D97-AF65-F5344CB8AC3E}">
        <p14:creationId xmlns:p14="http://schemas.microsoft.com/office/powerpoint/2010/main" val="18467000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7BE45F5-FEF4-D30E-5E60-5E4953BE5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Ideas for future Net Merit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1C5039-CF53-E5C5-A3F5-130A17C4C4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Emphasize trait groups instead of individual phenotypes.</a:t>
            </a:r>
          </a:p>
          <a:p>
            <a:r>
              <a:rPr lang="en-US" dirty="0"/>
              <a:t>Automate data collection to make it easier to model different scenarios.</a:t>
            </a:r>
          </a:p>
          <a:p>
            <a:r>
              <a:rPr lang="en-US" dirty="0"/>
              <a:t>Find agricultural economists interested in “accounting”.</a:t>
            </a:r>
          </a:p>
          <a:p>
            <a:r>
              <a:rPr lang="en-US" dirty="0"/>
              <a:t>It’s a challenge when people expect Net Merit to be something it isn’t designed to be – there’s no such thing as a “universal” index that applies everywhere.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0FA167-3A2F-AC7B-1203-4A1C367B82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50F8CE-6223-4241-882D-8C053F6794F3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215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5E50C0-776C-0828-0EB3-8005AB1AF7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50F8CE-6223-4241-882D-8C053F6794F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52D75B9-8B04-437D-E691-F2C174BA9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 Merit</a:t>
            </a:r>
          </a:p>
        </p:txBody>
      </p:sp>
    </p:spTree>
    <p:extLst>
      <p:ext uri="{BB962C8B-B14F-4D97-AF65-F5344CB8AC3E}">
        <p14:creationId xmlns:p14="http://schemas.microsoft.com/office/powerpoint/2010/main" val="38320094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2B683B-B8C1-B8AF-F54F-726E4323B0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50F8CE-6223-4241-882D-8C053F6794F3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8" name="Picture 7" descr="A diagram of different colors&#10;&#10;AI-generated content may be incorrect.">
            <a:extLst>
              <a:ext uri="{FF2B5EF4-FFF2-40B4-BE49-F238E27FC236}">
                <a16:creationId xmlns:a16="http://schemas.microsoft.com/office/drawing/2014/main" id="{1D8798E3-6A1B-B067-6724-B606654C4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32" y="117248"/>
            <a:ext cx="11777936" cy="588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0212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FE40719-AB47-292E-6F92-7F2BA401D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Net Merit isn’t good at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425DEB-E0FE-FBEC-874F-5BB0655B59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Managing inbreeding – that’s a mate allocation problem, not a genetic ranking one.</a:t>
            </a:r>
          </a:p>
          <a:p>
            <a:r>
              <a:rPr lang="en-US" dirty="0"/>
              <a:t>Reducing the frequency of</a:t>
            </a:r>
            <a:br>
              <a:rPr lang="en-US" dirty="0"/>
            </a:br>
            <a:r>
              <a:rPr lang="en-US" dirty="0"/>
              <a:t>undesirable recessives (see Cole,</a:t>
            </a:r>
            <a:br>
              <a:rPr lang="en-US" dirty="0"/>
            </a:br>
            <a:r>
              <a:rPr lang="en-US" dirty="0"/>
              <a:t>2015).</a:t>
            </a:r>
          </a:p>
          <a:p>
            <a:r>
              <a:rPr lang="en-US" dirty="0"/>
              <a:t>Increasing the frequency of the</a:t>
            </a:r>
            <a:br>
              <a:rPr lang="en-US" dirty="0"/>
            </a:br>
            <a:r>
              <a:rPr lang="en-US" dirty="0"/>
              <a:t>polled allele in Holsteins.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CC0D39-C2A7-76AE-1387-7E9D6CAFDA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50F8CE-6223-4241-882D-8C053F6794F3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3074" name="Picture 2" descr="figure 5">
            <a:extLst>
              <a:ext uri="{FF2B5EF4-FFF2-40B4-BE49-F238E27FC236}">
                <a16:creationId xmlns:a16="http://schemas.microsoft.com/office/drawing/2014/main" id="{4221FB4D-6F60-B167-4C6B-3A2DF60CF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106" y="2647562"/>
            <a:ext cx="4511828" cy="336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8965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08B5C3D-73AC-2190-377A-415AF07C2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58FCE6-3FBD-5E40-E794-828D6CBDAD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Changes from 2021 to 2025 Net Merit were small.</a:t>
            </a:r>
          </a:p>
          <a:p>
            <a:r>
              <a:rPr lang="en-US" dirty="0"/>
              <a:t>Base change values for individual traits were similar to previous changes.</a:t>
            </a:r>
          </a:p>
          <a:p>
            <a:r>
              <a:rPr lang="en-US" dirty="0"/>
              <a:t>Net Merit will remain an economic index whose weights are driven by incomes and expenses as best we can measure them.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3DA8C1-6967-0592-B2DF-64588865C3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50F8CE-6223-4241-882D-8C053F6794F3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1737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121921"/>
            <a:ext cx="11454109" cy="639763"/>
          </a:xfrm>
        </p:spPr>
        <p:txBody>
          <a:bodyPr>
            <a:normAutofit fontScale="90000"/>
          </a:bodyPr>
          <a:lstStyle/>
          <a:p>
            <a:r>
              <a:rPr lang="en-US" dirty="0"/>
              <a:t>Questions?</a:t>
            </a:r>
          </a:p>
        </p:txBody>
      </p:sp>
      <p:pic>
        <p:nvPicPr>
          <p:cNvPr id="4098" name="Picture 2" descr="https://scontent-iad3-1.xx.fbcdn.net/v/t1.0-9/284993_10151205085954274_1514695762_n.jpg?oh=a2e6ba8269e16eb97977977439c4bd35&amp;oe=57AC5ED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16" y="897825"/>
            <a:ext cx="10751967" cy="506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74E1143-9500-B744-BD12-BE238419698C}"/>
              </a:ext>
            </a:extLst>
          </p:cNvPr>
          <p:cNvSpPr/>
          <p:nvPr/>
        </p:nvSpPr>
        <p:spPr>
          <a:xfrm>
            <a:off x="3272175" y="5960174"/>
            <a:ext cx="8199808" cy="31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67" b="1" dirty="0">
                <a:solidFill>
                  <a:srgbClr val="00503E"/>
                </a:solidFill>
              </a:rPr>
              <a:t>Foundation of Gregor Mendel’s greenhouse, Brno, Czech Republic.</a:t>
            </a:r>
            <a:endParaRPr lang="en-US" sz="1467" b="1" dirty="0">
              <a:solidFill>
                <a:srgbClr val="2442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948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F45A20-4E1F-DBCC-BB66-71538B5070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50F8CE-6223-4241-882D-8C053F6794F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F42D5F2-A1F2-8E7D-3C40-CA0B2A333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160" y="9427"/>
            <a:ext cx="10157679" cy="620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79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2EBF9D-C247-A6CF-7AEB-2864AE6B8F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50F8CE-6223-4241-882D-8C053F6794F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6" descr="A diagram of a cost of yield&#10;&#10;AI-generated content may be incorrect.">
            <a:extLst>
              <a:ext uri="{FF2B5EF4-FFF2-40B4-BE49-F238E27FC236}">
                <a16:creationId xmlns:a16="http://schemas.microsoft.com/office/drawing/2014/main" id="{133C6052-F2C9-1E52-2C67-E81CEFE97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752" y="14649"/>
            <a:ext cx="9644495" cy="608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319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AB475-D768-870C-AF42-DD6D459A6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from 2021 to 2025 were small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AB90F-CF67-0912-5EEC-9151277B04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50F8CE-6223-4241-882D-8C053F6794F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" name="Picture 9" descr="A colorful lines on a white background&#10;&#10;AI-generated content may be incorrect.">
            <a:extLst>
              <a:ext uri="{FF2B5EF4-FFF2-40B4-BE49-F238E27FC236}">
                <a16:creationId xmlns:a16="http://schemas.microsoft.com/office/drawing/2014/main" id="{403FF153-A704-3721-691E-C3771627C4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343" y="1828801"/>
            <a:ext cx="9437914" cy="424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399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 merit is always evolving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DCA45B-433D-D4DE-3DF1-E9CACA2F688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340" t="33474" r="12687" b="1609"/>
          <a:stretch/>
        </p:blipFill>
        <p:spPr>
          <a:xfrm>
            <a:off x="1387448" y="1404309"/>
            <a:ext cx="9467639" cy="529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422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5A497B9-ABBC-C38F-71E0-CB69EC0B9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index matches your milk check?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8DDD52-5A30-B9C8-89B6-0379F13FFF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50F8CE-6223-4241-882D-8C053F6794F3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F39A675-6CAD-0153-7F86-6896F1840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116" y="1371602"/>
            <a:ext cx="10107768" cy="470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29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Genetic trend for NM$ is strong!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24BA916-8AB0-2049-9C5B-703A5CB3FD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3309187"/>
              </p:ext>
            </p:extLst>
          </p:nvPr>
        </p:nvGraphicFramePr>
        <p:xfrm>
          <a:off x="311150" y="1380566"/>
          <a:ext cx="11569700" cy="4738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38A32B3-7B88-87A6-0A06-2C25F52FC14F}"/>
              </a:ext>
            </a:extLst>
          </p:cNvPr>
          <p:cNvCxnSpPr>
            <a:cxnSpLocks/>
          </p:cNvCxnSpPr>
          <p:nvPr/>
        </p:nvCxnSpPr>
        <p:spPr>
          <a:xfrm flipV="1">
            <a:off x="8742218" y="1854810"/>
            <a:ext cx="0" cy="3312935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1441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DCB 2025">
      <a:dk1>
        <a:srgbClr val="AB1E2C"/>
      </a:dk1>
      <a:lt1>
        <a:sysClr val="window" lastClr="FFFFFF"/>
      </a:lt1>
      <a:dk2>
        <a:srgbClr val="25205E"/>
      </a:dk2>
      <a:lt2>
        <a:srgbClr val="F1F2F2"/>
      </a:lt2>
      <a:accent1>
        <a:srgbClr val="2F9AD5"/>
      </a:accent1>
      <a:accent2>
        <a:srgbClr val="862633"/>
      </a:accent2>
      <a:accent3>
        <a:srgbClr val="D1EEFC"/>
      </a:accent3>
      <a:accent4>
        <a:srgbClr val="E3E1D5"/>
      </a:accent4>
      <a:accent5>
        <a:srgbClr val="071D49"/>
      </a:accent5>
      <a:accent6>
        <a:srgbClr val="ADAEA8"/>
      </a:accent6>
      <a:hlink>
        <a:srgbClr val="2F9AD5"/>
      </a:hlink>
      <a:folHlink>
        <a:srgbClr val="ADAEA8"/>
      </a:folHlink>
    </a:clrScheme>
    <a:fontScheme name="CDCB Brand Fonts">
      <a:majorFont>
        <a:latin typeface="Arial Bold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DCB PowerPoint Template 2024 KT" id="{9BB83BEC-7643-4DBF-AF7C-E2F2AB8B3177}" vid="{12CB3906-5286-4C3E-A0BB-D16330AFA31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11664</TotalTime>
  <Words>1222</Words>
  <Application>Microsoft Macintosh PowerPoint</Application>
  <PresentationFormat>Widescreen</PresentationFormat>
  <Paragraphs>307</Paragraphs>
  <Slides>33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Aptos</vt:lpstr>
      <vt:lpstr>Arial</vt:lpstr>
      <vt:lpstr>Arial Bold</vt:lpstr>
      <vt:lpstr>Cambria Math</vt:lpstr>
      <vt:lpstr>Garamond</vt:lpstr>
      <vt:lpstr>Kumbh Sans</vt:lpstr>
      <vt:lpstr>Quattrocento Sans</vt:lpstr>
      <vt:lpstr>Office Theme</vt:lpstr>
      <vt:lpstr>Value of Genetics, Net Merit, Base Change</vt:lpstr>
      <vt:lpstr>Topics for discussion</vt:lpstr>
      <vt:lpstr>Net Merit</vt:lpstr>
      <vt:lpstr>PowerPoint Presentation</vt:lpstr>
      <vt:lpstr>PowerPoint Presentation</vt:lpstr>
      <vt:lpstr>Changes from 2021 to 2025 were small</vt:lpstr>
      <vt:lpstr>Net merit is always evolving</vt:lpstr>
      <vt:lpstr>Which index matches your milk check?</vt:lpstr>
      <vt:lpstr>Genetic trend for NM$ is strong!</vt:lpstr>
      <vt:lpstr>Base Change</vt:lpstr>
      <vt:lpstr>What is a base change?</vt:lpstr>
      <vt:lpstr>How is the base change calculated?</vt:lpstr>
      <vt:lpstr>2025 base change (selected traits)</vt:lpstr>
      <vt:lpstr>Genetic Evaluations for Foot/Claw Health and Mobility</vt:lpstr>
      <vt:lpstr>Multiple potential data sources</vt:lpstr>
      <vt:lpstr>Lameness vs Lesions vs Mobility</vt:lpstr>
      <vt:lpstr>Lameness vs Lesions vs Mobility</vt:lpstr>
      <vt:lpstr>Lesion Data</vt:lpstr>
      <vt:lpstr>DRMS lesion data received</vt:lpstr>
      <vt:lpstr>Matching with the National Cooperator Database</vt:lpstr>
      <vt:lpstr>Digital dermatitis</vt:lpstr>
      <vt:lpstr>Example: Digital dermatitis</vt:lpstr>
      <vt:lpstr>Mobility</vt:lpstr>
      <vt:lpstr>CattleEye Availability</vt:lpstr>
      <vt:lpstr>Mobility Score Dimensionality</vt:lpstr>
      <vt:lpstr>Mobility Score Dimensionality</vt:lpstr>
      <vt:lpstr>Proposed changes to Format 6</vt:lpstr>
      <vt:lpstr>The Future of Net Merit</vt:lpstr>
      <vt:lpstr>Ideas for future Net Merit</vt:lpstr>
      <vt:lpstr>PowerPoint Presentation</vt:lpstr>
      <vt:lpstr>Things Net Merit isn’t good at</vt:lpstr>
      <vt:lpstr>Conclusions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Katie Schmitt</dc:creator>
  <cp:lastModifiedBy>John Cole</cp:lastModifiedBy>
  <cp:revision>90</cp:revision>
  <dcterms:created xsi:type="dcterms:W3CDTF">2024-12-04T22:35:59Z</dcterms:created>
  <dcterms:modified xsi:type="dcterms:W3CDTF">2025-03-05T14:28:49Z</dcterms:modified>
</cp:coreProperties>
</file>